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55" r:id="rId6"/>
  </p:sldMasterIdLst>
  <p:notesMasterIdLst>
    <p:notesMasterId r:id="rId36"/>
  </p:notesMasterIdLst>
  <p:sldIdLst>
    <p:sldId id="2147308057" r:id="rId7"/>
    <p:sldId id="263" r:id="rId8"/>
    <p:sldId id="2147481844" r:id="rId9"/>
    <p:sldId id="2147481832" r:id="rId10"/>
    <p:sldId id="2147481845" r:id="rId11"/>
    <p:sldId id="2147481836" r:id="rId12"/>
    <p:sldId id="2347" r:id="rId13"/>
    <p:sldId id="2147481853" r:id="rId14"/>
    <p:sldId id="2147481857" r:id="rId15"/>
    <p:sldId id="2147481841" r:id="rId16"/>
    <p:sldId id="2147481842" r:id="rId17"/>
    <p:sldId id="2147481846" r:id="rId18"/>
    <p:sldId id="2147481862" r:id="rId19"/>
    <p:sldId id="2147481837" r:id="rId20"/>
    <p:sldId id="2147481838" r:id="rId21"/>
    <p:sldId id="2147481839" r:id="rId22"/>
    <p:sldId id="2147481840" r:id="rId23"/>
    <p:sldId id="2147481843" r:id="rId24"/>
    <p:sldId id="2147481852" r:id="rId25"/>
    <p:sldId id="2147481848" r:id="rId26"/>
    <p:sldId id="2147481850" r:id="rId27"/>
    <p:sldId id="2147481849" r:id="rId28"/>
    <p:sldId id="2147481856" r:id="rId29"/>
    <p:sldId id="2147481855" r:id="rId30"/>
    <p:sldId id="2147481854" r:id="rId31"/>
    <p:sldId id="2147481858" r:id="rId32"/>
    <p:sldId id="2147481860" r:id="rId33"/>
    <p:sldId id="389" r:id="rId34"/>
    <p:sldId id="276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duction" id="{0211ADA9-2C6B-4699-B58B-8438194DDBF7}">
          <p14:sldIdLst>
            <p14:sldId id="2147308057"/>
            <p14:sldId id="263"/>
            <p14:sldId id="2147481844"/>
            <p14:sldId id="2147481832"/>
            <p14:sldId id="2147481845"/>
            <p14:sldId id="2147481836"/>
            <p14:sldId id="2347"/>
            <p14:sldId id="2147481853"/>
          </p14:sldIdLst>
        </p14:section>
        <p14:section name="Features" id="{7A75B366-22AD-4D34-8E3E-D8364945856F}">
          <p14:sldIdLst>
            <p14:sldId id="2147481857"/>
            <p14:sldId id="2147481841"/>
            <p14:sldId id="2147481842"/>
            <p14:sldId id="2147481846"/>
            <p14:sldId id="2147481862"/>
            <p14:sldId id="2147481837"/>
            <p14:sldId id="2147481838"/>
            <p14:sldId id="2147481839"/>
            <p14:sldId id="2147481840"/>
            <p14:sldId id="2147481843"/>
            <p14:sldId id="2147481852"/>
            <p14:sldId id="2147481848"/>
            <p14:sldId id="2147481850"/>
            <p14:sldId id="2147481849"/>
            <p14:sldId id="2147481856"/>
            <p14:sldId id="2147481855"/>
            <p14:sldId id="2147481854"/>
          </p14:sldIdLst>
        </p14:section>
        <p14:section name="Preview &amp; Development" id="{8E5AB455-FB38-4B68-816C-2C6531BCF6B1}">
          <p14:sldIdLst>
            <p14:sldId id="2147481858"/>
            <p14:sldId id="2147481860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324212-9D46-34C7-DF04-E370585A428E}" name="Vijayan Ramakrishnan" initials="VR" userId="S::viramakr@microsoft.com::e73ffb28-1c09-4c05-ac9a-822f91acc867" providerId="AD"/>
  <p188:author id="{0C60A53A-F388-20D4-C53D-0AD7A388C875}" name="Anshu Verma" initials="AV" userId="S::ansverm@microsoft.com::6553fca1-990b-411c-8d4a-82854d467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9EB"/>
    <a:srgbClr val="004A82"/>
    <a:srgbClr val="BDD7E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9367A-69DE-4EBF-AA0F-1688973978DE}" v="20" dt="2025-10-30T05:17:43.6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3" autoAdjust="0"/>
    <p:restoredTop sz="94589"/>
  </p:normalViewPr>
  <p:slideViewPr>
    <p:cSldViewPr snapToGrid="0">
      <p:cViewPr varScale="1">
        <p:scale>
          <a:sx n="106" d="100"/>
          <a:sy n="106" d="100"/>
        </p:scale>
        <p:origin x="18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6C1A18-7E64-47D5-8926-E097A39FB706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807A857-5606-47A8-8022-30FE276E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0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55753-FCE3-48F2-9EF3-20F7700723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3FEB4593-4B4C-1440-85FE-0E018BADD3C5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4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6645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1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2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8725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84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9365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94846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63475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5268311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74464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786618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3700530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963628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205862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28023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3234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068646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903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672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98294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2814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690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05071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8651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23529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9328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4879648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19765738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059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886206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5245452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721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009073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091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1599719"/>
            <a:ext cx="3609043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02" y="1599718"/>
            <a:ext cx="3612531" cy="309939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1599720"/>
            <a:ext cx="3618381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1599719"/>
            <a:ext cx="3609043" cy="3099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3063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13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750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040601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1429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018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997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0"/>
            <a:ext cx="5973053" cy="68579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841" y="0"/>
            <a:ext cx="59737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83021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7" y="2152781"/>
            <a:ext cx="3648727" cy="258991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52781"/>
            <a:ext cx="364795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2152781"/>
            <a:ext cx="361838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0360" y="2239883"/>
            <a:ext cx="3623053" cy="250281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2152781"/>
            <a:ext cx="3612156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9975604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8625677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386995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98735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03227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633868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7973439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340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4661"/>
            <a:ext cx="5157787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54661"/>
            <a:ext cx="5183188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4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76584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FC63-10C1-A674-3ED9-DEC8EB1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CC58-E937-696F-5EA7-9732F673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4074-5ACD-7129-4C97-3FAB71F9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7E0D-5B92-4FE7-80DD-8D6F0B54F0B4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045F4-2E2B-342D-34C0-A383EDD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2C92-72A2-758A-DA71-3B54B02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59C7-41D2-4EA6-AC2C-BDD3EAFC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1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9428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451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27742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43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765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568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95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14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68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036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462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183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904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534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561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556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10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38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044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51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5062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226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352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5218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6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665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8030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10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206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139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3339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632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02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8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6620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769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9269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4130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88508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38757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75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175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8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85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54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05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902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ontainer - Blank Dark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981">
          <p15:clr>
            <a:srgbClr val="9FCC3B"/>
          </p15:clr>
        </p15:guide>
        <p15:guide id="5" orient="horz" pos="402">
          <p15:clr>
            <a:srgbClr val="9FCC3B"/>
          </p15:clr>
        </p15:guide>
        <p15:guide id="6" orient="horz" pos="3918">
          <p15:clr>
            <a:srgbClr val="9FCC3B"/>
          </p15:clr>
        </p15:guide>
        <p15:guide id="8" pos="4324">
          <p15:clr>
            <a:srgbClr val="5ACBF0"/>
          </p15:clr>
        </p15:guide>
        <p15:guide id="9" pos="7148">
          <p15:clr>
            <a:srgbClr val="5ACBF0"/>
          </p15:clr>
        </p15:guide>
        <p15:guide id="10" orient="horz" pos="748">
          <p15:clr>
            <a:srgbClr val="5ACBF0"/>
          </p15:clr>
        </p15:guide>
        <p15:guide id="11" orient="horz" pos="3572">
          <p15:clr>
            <a:srgbClr val="5ACBF0"/>
          </p15:clr>
        </p15:guide>
        <p15:guide id="12" pos="3895">
          <p15:clr>
            <a:srgbClr val="5ACBF0"/>
          </p15:clr>
        </p15:guide>
        <p15:guide id="13" pos="7579">
          <p15:clr>
            <a:srgbClr val="5ACBF0"/>
          </p15:clr>
        </p15:guide>
        <p15:guide id="14" orient="horz" pos="4005">
          <p15:clr>
            <a:srgbClr val="5ACBF0"/>
          </p15:clr>
        </p15:guide>
        <p15:guide id="15" orient="horz" pos="31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23CA7-EFF4-C68A-FCB6-81D9128A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 r="25"/>
          <a:stretch/>
        </p:blipFill>
        <p:spPr>
          <a:xfrm>
            <a:off x="6018040" y="771481"/>
            <a:ext cx="6173167" cy="531503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002" y="506252"/>
            <a:ext cx="685711" cy="685800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D1934D-73F0-1870-6258-9DE5CE722C2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69C65-ED94-B153-18B9-E6DFCF252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566" y="51212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D754DF-68EA-73B8-4B46-B2EE69FEED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61566" y="881458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2240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953" y="625558"/>
            <a:ext cx="783246" cy="783348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>
                <a:solidFill>
                  <a:srgbClr val="317A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F44335-BF5B-A91F-6E7E-76F07EBB0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4120" y="70650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87EC49-336E-0261-BE6D-B7B12CBF2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34120" y="1075839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709DEF5-8D69-C932-0896-F0CC9E441A7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88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222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437932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43883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16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703FCCD-43D7-44CD-B343-2679E08E5C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776" y="1811319"/>
            <a:ext cx="11187112" cy="443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422A-8C2B-49A3-B3D8-428DA8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9456"/>
            <a:ext cx="11187112" cy="678783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FB04151-C6DC-46C1-A4A3-5085AA71F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033272"/>
            <a:ext cx="11187112" cy="431657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173038" lvl="0" indent="-173038">
              <a:lnSpc>
                <a:spcPct val="90000"/>
              </a:lnSpc>
              <a:spcBef>
                <a:spcPts val="1800"/>
              </a:spcBef>
            </a:pPr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18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with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B1C96D-AC1F-4E0B-A417-BFAEBA2D5E7D}"/>
              </a:ext>
            </a:extLst>
          </p:cNvPr>
          <p:cNvSpPr/>
          <p:nvPr userDrawn="1"/>
        </p:nvSpPr>
        <p:spPr>
          <a:xfrm>
            <a:off x="4681728" y="0"/>
            <a:ext cx="7510272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with Content ONE GREEN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6148-BF1A-43B3-9FBC-C81C497C764C}"/>
              </a:ext>
            </a:extLst>
          </p:cNvPr>
          <p:cNvSpPr/>
          <p:nvPr userDrawn="1"/>
        </p:nvSpPr>
        <p:spPr>
          <a:xfrm>
            <a:off x="5987903" y="-53788"/>
            <a:ext cx="6204097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0B42543-3FED-2243-A57B-2DFA6E16B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68735" y="6528816"/>
            <a:ext cx="427149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en-US" sz="800" baseline="0"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685800">
              <a:buClr>
                <a:srgbClr val="3253DC"/>
              </a:buClr>
              <a:buFont typeface="Arial" panose="020B0604020202020204" pitchFamily="34" charset="0"/>
              <a:buNone/>
            </a:pPr>
            <a:fld id="{9260FFC7-4E9C-1141-8DD3-360639F6235A}" type="slidenum">
              <a:rPr lang="en-US" smtClean="0"/>
              <a:pPr defTabSz="685800">
                <a:buClr>
                  <a:srgbClr val="3253DC"/>
                </a:buClr>
                <a:buFont typeface="Arial" panose="020B0604020202020204" pitchFamily="34" charset="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8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F475750-2CEB-04EE-8BDC-CD9929D73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49B875-6383-D7F6-9C80-69243201F6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9" y="1617371"/>
            <a:ext cx="6960422" cy="2678120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BF2A10-CFB0-DBCB-28A4-C701BB1D1C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9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4C397CD5-EB6F-E800-F0A0-E4EEE69FCB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9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731905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04246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83496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2796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67651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9660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30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image" Target="../media/image31.svg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54" r:id="rId34"/>
    <p:sldLayoutId id="2147483784" r:id="rId35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9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  <p:sldLayoutId id="2147483749" r:id="rId52"/>
    <p:sldLayoutId id="2147483750" r:id="rId53"/>
    <p:sldLayoutId id="2147483751" r:id="rId54"/>
    <p:sldLayoutId id="2147483752" r:id="rId55"/>
    <p:sldLayoutId id="2147483753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5" r:id="rId29"/>
    <p:sldLayoutId id="2147483786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traffic-splitting-gateway-api?tabs=alb-manag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session-affinity?tabs=session-affinity-gateway-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lication-gateway/for-containers/how-to-url-redirect-gateway-api?tabs=alb-managed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path-header-query-string-routing-gateway-api?tabs=alb-manag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learn.microsoft.com/en-us/azure/application-gateway/for-containers/how-to-header-rewrite-gateway-api?tabs=alb-managed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ssl-offloading-gateway-api?tabs=alb-manag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learn.microsoft.com/en-us/azure/application-gateway/for-containers/custom-health-probe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learn.microsoft.com/azure/application-gateway/for-containers/server-sent-events?tabs=server-sent-events-gateway-api" TargetMode="External"/><Relationship Id="rId1" Type="http://schemas.openxmlformats.org/officeDocument/2006/relationships/slideLayout" Target="../slideLayouts/slideLayout9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datatracker.ietf.org/doc/html/rfc6455" TargetMode="Externa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application-gateway/for-containers/websockets" TargetMode="External"/><Relationship Id="rId4" Type="http://schemas.openxmlformats.org/officeDocument/2006/relationships/image" Target="../media/image1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9.xml"/><Relationship Id="rId6" Type="http://schemas.openxmlformats.org/officeDocument/2006/relationships/hyperlink" Target="https://learn.microsoft.com/en-us/azure/application-gateway/for-containers/grpc" TargetMode="Externa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9.xml"/><Relationship Id="rId4" Type="http://schemas.openxmlformats.org/officeDocument/2006/relationships/hyperlink" Target="https://learn.microsoft.com/azure/application-gateway/for-containers/container-network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web-application-firewall/ag/waf-application-gateway-for-containers-overview" TargetMode="External"/><Relationship Id="rId4" Type="http://schemas.openxmlformats.org/officeDocument/2006/relationships/image" Target="../media/image12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3" Type="http://schemas.openxmlformats.org/officeDocument/2006/relationships/image" Target="../media/image75.png"/><Relationship Id="rId7" Type="http://schemas.openxmlformats.org/officeDocument/2006/relationships/image" Target="../media/image80.svg"/><Relationship Id="rId12" Type="http://schemas.openxmlformats.org/officeDocument/2006/relationships/image" Target="../media/image66.sv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11" Type="http://schemas.openxmlformats.org/officeDocument/2006/relationships/image" Target="../media/image65.png"/><Relationship Id="rId5" Type="http://schemas.openxmlformats.org/officeDocument/2006/relationships/image" Target="../media/image78.sv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3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ateway-api.sigs.k8s.io/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01A0-0F01-9D99-1703-4A8F4FE2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3315391"/>
            <a:ext cx="9128855" cy="1184340"/>
          </a:xfrm>
        </p:spPr>
        <p:txBody>
          <a:bodyPr/>
          <a:lstStyle/>
          <a:p>
            <a:r>
              <a:rPr lang="en-US" sz="3578">
                <a:cs typeface="Segoe UI"/>
              </a:rPr>
              <a:t>Container Application Load Balancing with </a:t>
            </a:r>
            <a:br>
              <a:rPr lang="en-US" sz="3578"/>
            </a:br>
            <a:r>
              <a:rPr lang="en-US">
                <a:cs typeface="Segoe UI"/>
              </a:rPr>
              <a:t>Azure Application Gateway for Containers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EA51CF-79D7-BE03-EBE0-F8429DB14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995" y="1651372"/>
            <a:ext cx="1157912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99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Traffic Splitting / Weighted Round Robin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0EF-16A3-758B-E060-51B2B1027509}"/>
              </a:ext>
            </a:extLst>
          </p:cNvPr>
          <p:cNvSpPr txBox="1">
            <a:spLocks/>
          </p:cNvSpPr>
          <p:nvPr/>
        </p:nvSpPr>
        <p:spPr>
          <a:xfrm>
            <a:off x="586389" y="1434370"/>
            <a:ext cx="2843591" cy="19950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Weights can be added per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Excellent for blue/green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07E22-EB71-96BE-459F-133017D9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20" y="2190750"/>
            <a:ext cx="7162800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D0BAE-C5EC-1EB8-C9CA-287052FD81A8}"/>
              </a:ext>
            </a:extLst>
          </p:cNvPr>
          <p:cNvSpPr txBox="1"/>
          <p:nvPr/>
        </p:nvSpPr>
        <p:spPr>
          <a:xfrm>
            <a:off x="92119" y="6174102"/>
            <a:ext cx="97065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Traffic Splitting with Application Gateway for Containers - Gateway API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DD596-CC66-601B-0A09-ADC043C7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19287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Session Affinity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4E8543-E6A5-6AFE-6BB1-7FA4B6158A22}"/>
              </a:ext>
            </a:extLst>
          </p:cNvPr>
          <p:cNvSpPr txBox="1">
            <a:spLocks/>
          </p:cNvSpPr>
          <p:nvPr/>
        </p:nvSpPr>
        <p:spPr>
          <a:xfrm>
            <a:off x="129190" y="1633345"/>
            <a:ext cx="5212831" cy="43396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/>
              <a:t>The following steps are depicted in the previous diagram:</a:t>
            </a:r>
          </a:p>
          <a:p>
            <a:r>
              <a:rPr lang="en-US" sz="1300" b="0" dirty="0"/>
              <a:t>A client initiates a request to an Application Gateway for Containers' (Application Gateway for Containers) frontend.</a:t>
            </a:r>
          </a:p>
          <a:p>
            <a:r>
              <a:rPr lang="en-US" sz="1300" b="0" dirty="0"/>
              <a:t>Application Gateway for Containers selects one of the many available pods to load balance the request to. In this example, we assume Pod C is selected out of the four available pods.</a:t>
            </a:r>
          </a:p>
          <a:p>
            <a:r>
              <a:rPr lang="en-US" sz="1300" b="0" dirty="0"/>
              <a:t>Pod C returns a response to Application Gateway for Containers.</a:t>
            </a:r>
          </a:p>
          <a:p>
            <a:r>
              <a:rPr lang="en-US" sz="1300" b="0" dirty="0"/>
              <a:t>In addition to the backend response from Pod C, Application Gateway for Containers adds a Set-Cookie header containing a uniquely generated hash used for routing.</a:t>
            </a:r>
          </a:p>
          <a:p>
            <a:r>
              <a:rPr lang="en-US" sz="1300" b="0" dirty="0"/>
              <a:t>The client sends another request to Application Gateway for Containers along with the session affinity cookie set in the previous step.</a:t>
            </a:r>
          </a:p>
          <a:p>
            <a:r>
              <a:rPr lang="en-US" sz="1300" b="0" dirty="0"/>
              <a:t>Application Gateway for Containers detects the cookie and selects Pod C to serve the request.</a:t>
            </a:r>
          </a:p>
          <a:p>
            <a:r>
              <a:rPr lang="en-US" sz="1300" b="0" dirty="0"/>
              <a:t>Pod C responds to Application Gateway for Containers.</a:t>
            </a:r>
          </a:p>
          <a:p>
            <a:r>
              <a:rPr lang="en-US" sz="1300" b="0" dirty="0"/>
              <a:t>Application Gateway for Containers returns the response to the client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9DABFD-D4F4-3F7B-956F-BFA8227C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48" y="2180207"/>
            <a:ext cx="6115050" cy="284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8AD75-B735-8ECC-A014-CE54ABDE94D2}"/>
              </a:ext>
            </a:extLst>
          </p:cNvPr>
          <p:cNvSpPr txBox="1"/>
          <p:nvPr/>
        </p:nvSpPr>
        <p:spPr>
          <a:xfrm>
            <a:off x="3211" y="6221200"/>
            <a:ext cx="9216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Session affinity overview for Azure Application Gateway for Containers | Microsoft Learn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393E0-6B18-B356-A2DA-13DCD99C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AC87EE-9E22-8D4F-5718-D22EF0B3B7C7}"/>
              </a:ext>
            </a:extLst>
          </p:cNvPr>
          <p:cNvSpPr txBox="1">
            <a:spLocks/>
          </p:cNvSpPr>
          <p:nvPr/>
        </p:nvSpPr>
        <p:spPr>
          <a:xfrm>
            <a:off x="346904" y="964008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Establish connections to a previously connected backend</a:t>
            </a:r>
          </a:p>
        </p:txBody>
      </p:sp>
    </p:spTree>
    <p:extLst>
      <p:ext uri="{BB962C8B-B14F-4D97-AF65-F5344CB8AC3E}">
        <p14:creationId xmlns:p14="http://schemas.microsoft.com/office/powerpoint/2010/main" val="35301644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showing the Application Gateway for Containers returning a redirect URL to a client.">
            <a:extLst>
              <a:ext uri="{FF2B5EF4-FFF2-40B4-BE49-F238E27FC236}">
                <a16:creationId xmlns:a16="http://schemas.microsoft.com/office/drawing/2014/main" id="{92BEB2B6-A369-1DB8-80B6-4B9CD3A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794681"/>
            <a:ext cx="9117225" cy="3773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Sans Text"/>
                <a:cs typeface="Segoe Sans Text"/>
              </a:rPr>
              <a:t>Redirect Support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Sans Text Semibold"/>
                <a:cs typeface="Segoe Sans Text Semibold"/>
              </a:rPr>
              <a:t>Redirect based on protocol, host, or path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5002" y="6170967"/>
            <a:ext cx="90990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URL Redirect for Azure Application Gateway for Containers - Gateway API | Microsoft 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6380839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A1C6-D917-455E-7AC6-77F928C0CB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FA8-23BD-E7F6-EDE9-28F06B4A88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F473F7-BF3D-5E0E-D0DC-BE0F38941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437" y="967572"/>
            <a:ext cx="1327337" cy="13273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723457-87F7-F735-7335-A83190097723}"/>
              </a:ext>
            </a:extLst>
          </p:cNvPr>
          <p:cNvSpPr/>
          <p:nvPr/>
        </p:nvSpPr>
        <p:spPr>
          <a:xfrm>
            <a:off x="7949972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E0E7-3659-BDF9-B531-7D62CF8C732E}"/>
              </a:ext>
            </a:extLst>
          </p:cNvPr>
          <p:cNvCxnSpPr/>
          <p:nvPr/>
        </p:nvCxnSpPr>
        <p:spPr>
          <a:xfrm>
            <a:off x="8490225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9409AB-14AE-B8EE-0A9B-A4109492985B}"/>
              </a:ext>
            </a:extLst>
          </p:cNvPr>
          <p:cNvCxnSpPr/>
          <p:nvPr/>
        </p:nvCxnSpPr>
        <p:spPr>
          <a:xfrm>
            <a:off x="8490225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B7E49-94E2-8F95-652F-58D06FEF32FB}"/>
              </a:ext>
            </a:extLst>
          </p:cNvPr>
          <p:cNvSpPr txBox="1"/>
          <p:nvPr/>
        </p:nvSpPr>
        <p:spPr>
          <a:xfrm rot="16200000">
            <a:off x="8027990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478B-0A2B-ACD0-45BC-E86DD88C798F}"/>
              </a:ext>
            </a:extLst>
          </p:cNvPr>
          <p:cNvSpPr txBox="1"/>
          <p:nvPr/>
        </p:nvSpPr>
        <p:spPr>
          <a:xfrm>
            <a:off x="10533700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8DC23-B61D-3FF5-BA46-2CFAE9727A19}"/>
              </a:ext>
            </a:extLst>
          </p:cNvPr>
          <p:cNvSpPr/>
          <p:nvPr/>
        </p:nvSpPr>
        <p:spPr>
          <a:xfrm>
            <a:off x="8490225" y="2445041"/>
            <a:ext cx="2416313" cy="1073742"/>
          </a:xfrm>
          <a:custGeom>
            <a:avLst/>
            <a:gdLst>
              <a:gd name="connsiteX0" fmla="*/ 0 w 2416313"/>
              <a:gd name="connsiteY0" fmla="*/ 777461 h 777461"/>
              <a:gd name="connsiteX1" fmla="*/ 773044 w 2416313"/>
              <a:gd name="connsiteY1" fmla="*/ 667027 h 777461"/>
              <a:gd name="connsiteX2" fmla="*/ 1683026 w 2416313"/>
              <a:gd name="connsiteY2" fmla="*/ 123687 h 777461"/>
              <a:gd name="connsiteX3" fmla="*/ 2416313 w 2416313"/>
              <a:gd name="connsiteY3" fmla="*/ 0 h 77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313" h="777461">
                <a:moveTo>
                  <a:pt x="0" y="777461"/>
                </a:moveTo>
                <a:cubicBezTo>
                  <a:pt x="246270" y="776725"/>
                  <a:pt x="492540" y="775989"/>
                  <a:pt x="773044" y="667027"/>
                </a:cubicBezTo>
                <a:cubicBezTo>
                  <a:pt x="1053548" y="558065"/>
                  <a:pt x="1409148" y="234858"/>
                  <a:pt x="1683026" y="123687"/>
                </a:cubicBezTo>
                <a:cubicBezTo>
                  <a:pt x="1956904" y="12516"/>
                  <a:pt x="2274220" y="37548"/>
                  <a:pt x="2416313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C848E-E267-9B64-DB73-C6D31DD30E97}"/>
              </a:ext>
            </a:extLst>
          </p:cNvPr>
          <p:cNvSpPr/>
          <p:nvPr/>
        </p:nvSpPr>
        <p:spPr>
          <a:xfrm>
            <a:off x="681154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DBD7F-B4F6-AEA3-52CC-EFA28F249A66}"/>
              </a:ext>
            </a:extLst>
          </p:cNvPr>
          <p:cNvCxnSpPr/>
          <p:nvPr/>
        </p:nvCxnSpPr>
        <p:spPr>
          <a:xfrm>
            <a:off x="1221407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2329DE-F836-8BFA-34A1-2B124A5163B6}"/>
              </a:ext>
            </a:extLst>
          </p:cNvPr>
          <p:cNvCxnSpPr/>
          <p:nvPr/>
        </p:nvCxnSpPr>
        <p:spPr>
          <a:xfrm>
            <a:off x="1221407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5266E9-8264-3657-E8D5-714D4414B2D3}"/>
              </a:ext>
            </a:extLst>
          </p:cNvPr>
          <p:cNvSpPr txBox="1"/>
          <p:nvPr/>
        </p:nvSpPr>
        <p:spPr>
          <a:xfrm rot="16200000">
            <a:off x="759172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142B9-5F28-A702-4453-539084B137DB}"/>
              </a:ext>
            </a:extLst>
          </p:cNvPr>
          <p:cNvSpPr txBox="1"/>
          <p:nvPr/>
        </p:nvSpPr>
        <p:spPr>
          <a:xfrm>
            <a:off x="3264882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8651D-53E5-D0AD-A5CB-22A12594DE2C}"/>
              </a:ext>
            </a:extLst>
          </p:cNvPr>
          <p:cNvCxnSpPr/>
          <p:nvPr/>
        </p:nvCxnSpPr>
        <p:spPr>
          <a:xfrm>
            <a:off x="1221407" y="2785177"/>
            <a:ext cx="26813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48C49D-9F84-FD7E-E3AB-7420B2FBCFB8}"/>
              </a:ext>
            </a:extLst>
          </p:cNvPr>
          <p:cNvSpPr/>
          <p:nvPr/>
        </p:nvSpPr>
        <p:spPr>
          <a:xfrm>
            <a:off x="3027473" y="4302044"/>
            <a:ext cx="6356627" cy="2334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32A0E5-411F-67F7-C9C1-D8C03328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6011" y="5903783"/>
            <a:ext cx="596714" cy="596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DC1050-FD26-A135-ED20-5D9E958E89C8}"/>
              </a:ext>
            </a:extLst>
          </p:cNvPr>
          <p:cNvSpPr txBox="1"/>
          <p:nvPr/>
        </p:nvSpPr>
        <p:spPr>
          <a:xfrm>
            <a:off x="5526882" y="4384025"/>
            <a:ext cx="135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pic>
        <p:nvPicPr>
          <p:cNvPr id="21" name="Picture 2" descr="Kubernetes icon - Download on Iconfinder on Iconfinder">
            <a:extLst>
              <a:ext uri="{FF2B5EF4-FFF2-40B4-BE49-F238E27FC236}">
                <a16:creationId xmlns:a16="http://schemas.microsoft.com/office/drawing/2014/main" id="{90012EB7-3E24-110A-7732-41D17AC6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32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bernetes icon - Download on Iconfinder on Iconfinder">
            <a:extLst>
              <a:ext uri="{FF2B5EF4-FFF2-40B4-BE49-F238E27FC236}">
                <a16:creationId xmlns:a16="http://schemas.microsoft.com/office/drawing/2014/main" id="{C532396C-A364-A58B-49F0-C64F9E26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84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ubernetes icon - Download on Iconfinder on Iconfinder">
            <a:extLst>
              <a:ext uri="{FF2B5EF4-FFF2-40B4-BE49-F238E27FC236}">
                <a16:creationId xmlns:a16="http://schemas.microsoft.com/office/drawing/2014/main" id="{565DE4A3-A6A3-B9DC-C4D6-4DCCF292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58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3E3C2E-A28E-980C-E4F4-DAC88F1A4078}"/>
              </a:ext>
            </a:extLst>
          </p:cNvPr>
          <p:cNvSpPr txBox="1"/>
          <p:nvPr/>
        </p:nvSpPr>
        <p:spPr>
          <a:xfrm>
            <a:off x="4162982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A39EF-5D22-EBC9-9634-2E653895E75A}"/>
              </a:ext>
            </a:extLst>
          </p:cNvPr>
          <p:cNvSpPr txBox="1"/>
          <p:nvPr/>
        </p:nvSpPr>
        <p:spPr>
          <a:xfrm>
            <a:off x="5617408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488D0-D60B-F2F6-CF9B-46EE8E7BC6EA}"/>
              </a:ext>
            </a:extLst>
          </p:cNvPr>
          <p:cNvSpPr txBox="1"/>
          <p:nvPr/>
        </p:nvSpPr>
        <p:spPr>
          <a:xfrm>
            <a:off x="7071834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50558-6396-5177-45FF-86F7849BC528}"/>
              </a:ext>
            </a:extLst>
          </p:cNvPr>
          <p:cNvSpPr txBox="1"/>
          <p:nvPr/>
        </p:nvSpPr>
        <p:spPr>
          <a:xfrm>
            <a:off x="4913300" y="2150367"/>
            <a:ext cx="228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Gateway </a:t>
            </a:r>
            <a:br>
              <a:rPr lang="en-US" dirty="0"/>
            </a:br>
            <a:r>
              <a:rPr lang="en-US" dirty="0"/>
              <a:t>for Containers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0F3B98-9DB3-3F3F-5A1D-1B5CF820B8EF}"/>
              </a:ext>
            </a:extLst>
          </p:cNvPr>
          <p:cNvCxnSpPr>
            <a:cxnSpLocks/>
          </p:cNvCxnSpPr>
          <p:nvPr/>
        </p:nvCxnSpPr>
        <p:spPr>
          <a:xfrm>
            <a:off x="6007651" y="2712486"/>
            <a:ext cx="0" cy="150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C8E64BC-D682-9F84-D571-16DA0C631705}"/>
              </a:ext>
            </a:extLst>
          </p:cNvPr>
          <p:cNvSpPr/>
          <p:nvPr/>
        </p:nvSpPr>
        <p:spPr>
          <a:xfrm>
            <a:off x="4806121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781C17-1E9C-FC26-AB52-DDF5610F3763}"/>
              </a:ext>
            </a:extLst>
          </p:cNvPr>
          <p:cNvSpPr/>
          <p:nvPr/>
        </p:nvSpPr>
        <p:spPr>
          <a:xfrm flipH="1">
            <a:off x="6205787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84340-D5CB-9DFC-139C-EEDC8440BDA4}"/>
              </a:ext>
            </a:extLst>
          </p:cNvPr>
          <p:cNvSpPr txBox="1"/>
          <p:nvPr/>
        </p:nvSpPr>
        <p:spPr>
          <a:xfrm>
            <a:off x="1497495" y="1181664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C79C0-DB5E-40F8-D88E-FE37F303A420}"/>
              </a:ext>
            </a:extLst>
          </p:cNvPr>
          <p:cNvSpPr txBox="1"/>
          <p:nvPr/>
        </p:nvSpPr>
        <p:spPr>
          <a:xfrm>
            <a:off x="9207717" y="1174930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EE5F0-1F26-6CA3-B2D4-FD58BDCD1F72}"/>
              </a:ext>
            </a:extLst>
          </p:cNvPr>
          <p:cNvSpPr txBox="1"/>
          <p:nvPr/>
        </p:nvSpPr>
        <p:spPr>
          <a:xfrm>
            <a:off x="236656" y="4241849"/>
            <a:ext cx="2849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Configure ramp up of traffic to new pods of 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Control window (duration of slow start), aggression factor, and starting weight</a:t>
            </a:r>
          </a:p>
        </p:txBody>
      </p:sp>
    </p:spTree>
    <p:extLst>
      <p:ext uri="{BB962C8B-B14F-4D97-AF65-F5344CB8AC3E}">
        <p14:creationId xmlns:p14="http://schemas.microsoft.com/office/powerpoint/2010/main" val="37190359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Path, Header, and Query String Routing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EC73A2-09FA-60BE-56A0-267E42B8EA59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2805599" cy="163301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Route requests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Query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Header Value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B196685-F08B-50B1-B4CC-FAF39C69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532" y="2190750"/>
            <a:ext cx="81343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1758A-E071-0C0A-A646-83C07AC9E7F5}"/>
              </a:ext>
            </a:extLst>
          </p:cNvPr>
          <p:cNvSpPr txBox="1"/>
          <p:nvPr/>
        </p:nvSpPr>
        <p:spPr>
          <a:xfrm>
            <a:off x="2913" y="6215291"/>
            <a:ext cx="111069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Path, header, and query string routing with Application Gateway for Containers - Gateway API | Microsoft Learn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B4534-1E41-0E51-706B-AEA4EEE8D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709178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Header Rewrite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F3910-79A0-5FAC-F362-C0BD2910ACCA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7455431" cy="12709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Adjust request and response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C772-0821-C438-BF30-D69852875F58}"/>
              </a:ext>
            </a:extLst>
          </p:cNvPr>
          <p:cNvSpPr txBox="1"/>
          <p:nvPr/>
        </p:nvSpPr>
        <p:spPr>
          <a:xfrm>
            <a:off x="3212" y="6221410"/>
            <a:ext cx="1017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Header rewrite for Azure Application Gateway for Containers - Gateway API | Microsoft Learn</a:t>
            </a:r>
            <a:endParaRPr lang="en-US"/>
          </a:p>
        </p:txBody>
      </p:sp>
      <p:pic>
        <p:nvPicPr>
          <p:cNvPr id="6" name="Picture 2" descr="A diagram showing the Application Gateway for Containers rewriting a request header to the backend.">
            <a:extLst>
              <a:ext uri="{FF2B5EF4-FFF2-40B4-BE49-F238E27FC236}">
                <a16:creationId xmlns:a16="http://schemas.microsoft.com/office/drawing/2014/main" id="{C329C78C-47A6-F2C6-7421-842AC25C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09" y="2461531"/>
            <a:ext cx="8403486" cy="26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4839B-6334-C709-A9D5-5AFB715B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2975521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TLS (SSL) Offloading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C05A-8978-C7B0-47B1-861F1B538D7B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Offload TLS termination to AGC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345BFD-E6C6-35ED-404D-E4322B387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539" y="2633662"/>
            <a:ext cx="8886825" cy="159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15CB2-6AE4-6D13-C0A4-4EDD1EE9228F}"/>
              </a:ext>
            </a:extLst>
          </p:cNvPr>
          <p:cNvSpPr txBox="1"/>
          <p:nvPr/>
        </p:nvSpPr>
        <p:spPr>
          <a:xfrm>
            <a:off x="-556" y="6215291"/>
            <a:ext cx="91608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SSL offloading with Application Gateway for Containers - Gateway API 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971B-F663-82E9-3AA8-CC6744D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562776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Custom Health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F38F-EE69-5239-29CE-A58BD79E0921}"/>
              </a:ext>
            </a:extLst>
          </p:cNvPr>
          <p:cNvSpPr txBox="1">
            <a:spLocks/>
          </p:cNvSpPr>
          <p:nvPr/>
        </p:nvSpPr>
        <p:spPr>
          <a:xfrm>
            <a:off x="584200" y="1362346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Determine health based on a defined set of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7C31D-CA77-3415-244D-FA5EDB841871}"/>
              </a:ext>
            </a:extLst>
          </p:cNvPr>
          <p:cNvSpPr txBox="1"/>
          <p:nvPr/>
        </p:nvSpPr>
        <p:spPr>
          <a:xfrm>
            <a:off x="1087" y="6166194"/>
            <a:ext cx="849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Custom health probe for Azure Application Gateway for Containers | Microsoft Learn</a:t>
            </a:r>
            <a:endParaRPr lang="en-US"/>
          </a:p>
        </p:txBody>
      </p:sp>
      <p:pic>
        <p:nvPicPr>
          <p:cNvPr id="6" name="Picture 2" descr="A diagram showing the Application Gateway for Containers using custom health probes to determine backend health.">
            <a:extLst>
              <a:ext uri="{FF2B5EF4-FFF2-40B4-BE49-F238E27FC236}">
                <a16:creationId xmlns:a16="http://schemas.microsoft.com/office/drawing/2014/main" id="{46709DB6-6FB6-E5A4-3830-50CEBCF3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5" y="1909099"/>
            <a:ext cx="5666921" cy="40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D362-385D-1BE5-C3F4-BD48E5FD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7523411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Backend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85E2C7-AA21-1B7A-5527-ADC30739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75" y="1795462"/>
            <a:ext cx="7372350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to backend targets via client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158550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5DC3-C562-5E13-B749-B7C46F38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67F36-7B9D-23AC-5401-52487125B3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C9E59-340B-B870-634B-9F78085CF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Frontend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5905F2-4CB1-418B-B18F-A05122F1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52505" y="1795462"/>
            <a:ext cx="6886289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A12C2F-F14E-2F1C-20BA-E9F2169B950F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clients via a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41BC5-256D-698B-EBE1-161271769FB9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A6BF1-C735-50AE-4F03-8B210AF5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95333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E19D-37C8-4523-8B15-1678C990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Load Balancing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BDE2F-D993-4CB3-A979-D9A6CD5298D5}"/>
              </a:ext>
            </a:extLst>
          </p:cNvPr>
          <p:cNvSpPr txBox="1"/>
          <p:nvPr/>
        </p:nvSpPr>
        <p:spPr>
          <a:xfrm>
            <a:off x="281105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regional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1ADAAA-D8F6-405C-9C1B-9315788C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174" y="1997664"/>
            <a:ext cx="814412" cy="814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CA7F9-EAB3-442C-89D8-1BE37A5845C8}"/>
              </a:ext>
            </a:extLst>
          </p:cNvPr>
          <p:cNvSpPr txBox="1"/>
          <p:nvPr/>
        </p:nvSpPr>
        <p:spPr>
          <a:xfrm>
            <a:off x="8151450" y="2906917"/>
            <a:ext cx="344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 for Containers</a:t>
            </a:r>
          </a:p>
          <a:p>
            <a:pPr algn="ctr"/>
            <a:endParaRPr lang="en-US" sz="2400" b="1"/>
          </a:p>
          <a:p>
            <a:pPr algn="ctr"/>
            <a:r>
              <a:rPr lang="en-US" sz="2400" b="1"/>
              <a:t>AKS/container workloads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Dynamic traffic shifting</a:t>
            </a:r>
          </a:p>
          <a:p>
            <a:pPr algn="ctr"/>
            <a:r>
              <a:rPr lang="en-US" sz="2400"/>
              <a:t>L7 Ingress Controller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r>
              <a:rPr lang="en-US" sz="2400"/>
              <a:t>WAF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5F0DC-3967-4523-9C63-6C3010947B1F}"/>
              </a:ext>
            </a:extLst>
          </p:cNvPr>
          <p:cNvCxnSpPr>
            <a:cxnSpLocks/>
          </p:cNvCxnSpPr>
          <p:nvPr/>
        </p:nvCxnSpPr>
        <p:spPr>
          <a:xfrm>
            <a:off x="5749967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6409B5-B274-4CC7-9207-EAC5ADB18CBB}"/>
              </a:ext>
            </a:extLst>
          </p:cNvPr>
          <p:cNvCxnSpPr>
            <a:cxnSpLocks/>
          </p:cNvCxnSpPr>
          <p:nvPr/>
        </p:nvCxnSpPr>
        <p:spPr>
          <a:xfrm>
            <a:off x="8151450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AE4BAE-6145-4E5E-BD1D-CC1DB6CA68E7}"/>
              </a:ext>
            </a:extLst>
          </p:cNvPr>
          <p:cNvSpPr txBox="1"/>
          <p:nvPr/>
        </p:nvSpPr>
        <p:spPr>
          <a:xfrm>
            <a:off x="262942" y="2906917"/>
            <a:ext cx="2431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Standard Load Balancer</a:t>
            </a:r>
          </a:p>
          <a:p>
            <a:pPr algn="ctr"/>
            <a:endParaRPr lang="en-US" sz="2400" b="1"/>
          </a:p>
          <a:p>
            <a:pPr algn="ctr"/>
            <a:r>
              <a:rPr lang="en-US" sz="2400"/>
              <a:t>VM/VMSS/AKS workloads</a:t>
            </a:r>
          </a:p>
          <a:p>
            <a:pPr algn="ctr"/>
            <a:r>
              <a:rPr lang="en-US" sz="2400"/>
              <a:t>L4 passthrough LB 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endParaRPr lang="en-US" sz="240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60DFB36-6066-4CFE-ACEF-58D25D860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46" y="1997664"/>
            <a:ext cx="814412" cy="814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CB2BFC-CFDF-056A-908A-C3C063C81813}"/>
              </a:ext>
            </a:extLst>
          </p:cNvPr>
          <p:cNvCxnSpPr>
            <a:cxnSpLocks/>
          </p:cNvCxnSpPr>
          <p:nvPr/>
        </p:nvCxnSpPr>
        <p:spPr>
          <a:xfrm>
            <a:off x="2714116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4D8575-FEAE-CC04-8395-1C8483D53B59}"/>
              </a:ext>
            </a:extLst>
          </p:cNvPr>
          <p:cNvSpPr txBox="1"/>
          <p:nvPr/>
        </p:nvSpPr>
        <p:spPr>
          <a:xfrm>
            <a:off x="553857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Front Door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global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F15A97-A6F1-D648-40FD-BA348CD40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0602" y="1997664"/>
            <a:ext cx="797921" cy="7979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6365F8-FFBB-57DC-5E04-6FF07B169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8783" y="1978450"/>
            <a:ext cx="852839" cy="8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B320F-2CB3-E21A-0978-6E31F08F7A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0340-7836-7A36-712A-36349DB10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Server-sent events (SSE)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F3C23-A5CF-9536-8816-DCF4BA09F46C}"/>
              </a:ext>
            </a:extLst>
          </p:cNvPr>
          <p:cNvSpPr txBox="1"/>
          <p:nvPr/>
        </p:nvSpPr>
        <p:spPr>
          <a:xfrm>
            <a:off x="73453" y="5984469"/>
            <a:ext cx="95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Server-sent events and Application Gateway for Containers | Microsoft Learn</a:t>
            </a:r>
            <a:endParaRPr lang="en-US"/>
          </a:p>
        </p:txBody>
      </p:sp>
      <p:pic>
        <p:nvPicPr>
          <p:cNvPr id="2052" name="Picture 4" descr="A diagram depicting Application Gateway for Containers handling server-sent events.">
            <a:extLst>
              <a:ext uri="{FF2B5EF4-FFF2-40B4-BE49-F238E27FC236}">
                <a16:creationId xmlns:a16="http://schemas.microsoft.com/office/drawing/2014/main" id="{AEED4323-6BA6-401E-7622-48FD7451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27"/>
            <a:ext cx="12192000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0CA66-5FE1-7563-40BB-EF1A56E2F62C}"/>
              </a:ext>
            </a:extLst>
          </p:cNvPr>
          <p:cNvSpPr txBox="1"/>
          <p:nvPr/>
        </p:nvSpPr>
        <p:spPr>
          <a:xfrm>
            <a:off x="511581" y="1166185"/>
            <a:ext cx="112467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Enable</a:t>
            </a:r>
            <a:r>
              <a:rPr lang="en-US" sz="2800">
                <a:latin typeface="Segoe Sans Text Semibold" pitchFamily="2" charset="0"/>
                <a:cs typeface="Segoe Sans Text Semibold" pitchFamily="2" charset="0"/>
              </a:rPr>
              <a:t> </a:t>
            </a:r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servers to push real-time updates to web clients over a single HTTP connection</a:t>
            </a:r>
          </a:p>
        </p:txBody>
      </p:sp>
    </p:spTree>
    <p:extLst>
      <p:ext uri="{BB962C8B-B14F-4D97-AF65-F5344CB8AC3E}">
        <p14:creationId xmlns:p14="http://schemas.microsoft.com/office/powerpoint/2010/main" val="1669529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933D2-1CA3-5C96-E06D-37B71034E9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B914-0F4D-6BB9-FC78-630A8E727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WebSocket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17B77-020C-D9AC-064A-EE891765C8D5}"/>
              </a:ext>
            </a:extLst>
          </p:cNvPr>
          <p:cNvSpPr txBox="1"/>
          <p:nvPr/>
        </p:nvSpPr>
        <p:spPr>
          <a:xfrm>
            <a:off x="392762" y="1357321"/>
            <a:ext cx="44976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Established in </a:t>
            </a:r>
            <a:r>
              <a:rPr lang="en-US" b="1">
                <a:hlinkClick r:id="rId2"/>
              </a:rPr>
              <a:t>RFC6455</a:t>
            </a:r>
            <a:r>
              <a:rPr lang="en-US" b="1"/>
              <a:t>, enable two-way communication between a client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Browser compatibility: Nearly all modern web browsers support </a:t>
            </a:r>
            <a:r>
              <a:rPr lang="en-US" err="1"/>
              <a:t>WebSockets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Real-time data: </a:t>
            </a:r>
            <a:r>
              <a:rPr lang="en-US" err="1"/>
              <a:t>WebSockets</a:t>
            </a:r>
            <a:r>
              <a:rPr lang="en-US"/>
              <a:t> enable real-time data transfer between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Efficiency: </a:t>
            </a:r>
            <a:r>
              <a:rPr lang="en-US" err="1"/>
              <a:t>WebSockets</a:t>
            </a:r>
            <a:r>
              <a:rPr lang="en-US"/>
              <a:t> eliminate the need to continuously poll servers to check for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Security: </a:t>
            </a:r>
            <a:r>
              <a:rPr lang="en-US" err="1"/>
              <a:t>WebSockets</a:t>
            </a:r>
            <a:r>
              <a:rPr lang="en-US"/>
              <a:t> can be encrypted using TLS and use standard HTTP ports, such as 80 and 443.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Flexibility: </a:t>
            </a:r>
            <a:r>
              <a:rPr lang="en-US" err="1"/>
              <a:t>WebSockets</a:t>
            </a:r>
            <a:r>
              <a:rPr lang="en-US"/>
              <a:t> can be used for a variety of applications, including chat, gaming, and financial trading platforms.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1733DE-54A8-9856-B675-CA22A527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245" y="1892990"/>
            <a:ext cx="7345755" cy="3690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030F4-1291-6ADB-1BB6-D8038D4E8811}"/>
              </a:ext>
            </a:extLst>
          </p:cNvPr>
          <p:cNvSpPr txBox="1"/>
          <p:nvPr/>
        </p:nvSpPr>
        <p:spPr>
          <a:xfrm>
            <a:off x="392762" y="5959190"/>
            <a:ext cx="827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WebSocket protocol and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0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CB6BA-1EF3-3082-60C4-B284029186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F7A30-F6C0-C4F3-0141-492B8E97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560FC-0F41-7C8C-AF77-87BBD8A4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7" y="5223122"/>
            <a:ext cx="4378905" cy="154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1E96-0DFA-AABF-B075-7D16BF36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2373595"/>
            <a:ext cx="4357979" cy="1500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02F02-5A54-0DF4-C59F-6514C281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6" y="3825659"/>
            <a:ext cx="4378906" cy="1452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8F6-0996-BEC6-8FB5-AA32D6611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977006"/>
            <a:ext cx="4352748" cy="1498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ACAE-A4F4-C02B-3E86-11D924B85617}"/>
              </a:ext>
            </a:extLst>
          </p:cNvPr>
          <p:cNvSpPr txBox="1"/>
          <p:nvPr/>
        </p:nvSpPr>
        <p:spPr>
          <a:xfrm>
            <a:off x="366644" y="1216817"/>
            <a:ext cx="61048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err="1"/>
              <a:t>gRPC</a:t>
            </a:r>
            <a:r>
              <a:rPr lang="en-US"/>
              <a:t> is lightweight and highly performant protocol; up to 8x faster than JSON serialization with messages 60-80% smaller.</a:t>
            </a:r>
          </a:p>
          <a:p>
            <a:pPr algn="l"/>
            <a:endParaRPr lang="en-US"/>
          </a:p>
          <a:p>
            <a:pPr algn="l"/>
            <a:r>
              <a:rPr lang="en-US"/>
              <a:t>Support for all four life cycles: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Client-Streaming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Server-Streaming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Bidirectional-Streaming</a:t>
            </a:r>
            <a:br>
              <a:rPr lang="en-US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3BD96-B500-1C70-1BBC-89B202B2BCD9}"/>
              </a:ext>
            </a:extLst>
          </p:cNvPr>
          <p:cNvSpPr txBox="1"/>
          <p:nvPr/>
        </p:nvSpPr>
        <p:spPr>
          <a:xfrm>
            <a:off x="7569200" y="975698"/>
            <a:ext cx="10961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Unary RPC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3EB79-C22A-404A-0EBB-03A3ABFFC44C}"/>
              </a:ext>
            </a:extLst>
          </p:cNvPr>
          <p:cNvSpPr txBox="1"/>
          <p:nvPr/>
        </p:nvSpPr>
        <p:spPr>
          <a:xfrm>
            <a:off x="7569200" y="2323297"/>
            <a:ext cx="2188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Client Streaming RPC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DA307-F33D-201F-53A4-1955E468E41D}"/>
              </a:ext>
            </a:extLst>
          </p:cNvPr>
          <p:cNvSpPr txBox="1"/>
          <p:nvPr/>
        </p:nvSpPr>
        <p:spPr>
          <a:xfrm>
            <a:off x="7569200" y="3648251"/>
            <a:ext cx="22567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Server Streaming RPC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38EC2-D278-B523-1B83-0BC48D1331B8}"/>
              </a:ext>
            </a:extLst>
          </p:cNvPr>
          <p:cNvSpPr txBox="1"/>
          <p:nvPr/>
        </p:nvSpPr>
        <p:spPr>
          <a:xfrm>
            <a:off x="7569200" y="5095632"/>
            <a:ext cx="17807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Bidirectional RPC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7CD583F-6CBB-C170-5CC2-035FFD87E461}"/>
              </a:ext>
            </a:extLst>
          </p:cNvPr>
          <p:cNvSpPr txBox="1">
            <a:spLocks/>
          </p:cNvSpPr>
          <p:nvPr/>
        </p:nvSpPr>
        <p:spPr>
          <a:xfrm>
            <a:off x="9019033" y="66297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Segoe Sans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C9848-E103-6E43-1154-51FA96708378}"/>
              </a:ext>
            </a:extLst>
          </p:cNvPr>
          <p:cNvSpPr txBox="1"/>
          <p:nvPr/>
        </p:nvSpPr>
        <p:spPr>
          <a:xfrm>
            <a:off x="77305" y="5938487"/>
            <a:ext cx="749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hlinkClick r:id="rId6"/>
              </a:rPr>
              <a:t>gRPC</a:t>
            </a:r>
            <a:r>
              <a:rPr lang="en-US">
                <a:hlinkClick r:id="rId6"/>
              </a:rPr>
              <a:t> with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92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4DFC6-B285-B2C3-BFA2-BF793C060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ACC78-3FCB-B24C-C7AC-2E663CE2A7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CNI + CNI Overlay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1D66F5-1D76-8F3D-7B5A-8A3D89107CAB}"/>
              </a:ext>
            </a:extLst>
          </p:cNvPr>
          <p:cNvSpPr txBox="1"/>
          <p:nvPr/>
        </p:nvSpPr>
        <p:spPr>
          <a:xfrm>
            <a:off x="7419313" y="1232409"/>
            <a:ext cx="447040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Conserve IP allocations in your Azure Virtual Network with CNI Overlay!</a:t>
            </a:r>
          </a:p>
          <a:p>
            <a:pPr algn="l"/>
            <a:endParaRPr lang="en-US" sz="2000" b="1"/>
          </a:p>
          <a:p>
            <a:pPr algn="l"/>
            <a:r>
              <a:rPr lang="en-US" sz="2000"/>
              <a:t>Support for CNI and CNI Overlay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Support for Kubernetes Network Policies</a:t>
            </a:r>
          </a:p>
          <a:p>
            <a:pPr marL="342900" indent="-342900" algn="l">
              <a:buFontTx/>
              <a:buChar char="-"/>
            </a:pPr>
            <a:r>
              <a:rPr lang="en-US" sz="2000"/>
              <a:t>Azure Network Policies, Cilium, Calico</a:t>
            </a:r>
          </a:p>
          <a:p>
            <a:pPr marL="342900" indent="-342900" algn="l">
              <a:buFontTx/>
              <a:buChar char="-"/>
            </a:pPr>
            <a:endParaRPr lang="en-US" sz="2000"/>
          </a:p>
          <a:p>
            <a:pPr algn="l"/>
            <a:r>
              <a:rPr lang="en-US" sz="2000"/>
              <a:t>Traffic proxied directly to pods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CNI -&gt; CNI Overlay supported for AGIC/AGC</a:t>
            </a:r>
          </a:p>
          <a:p>
            <a:r>
              <a:rPr lang="en-US" sz="2000" err="1"/>
              <a:t>Kubenet</a:t>
            </a:r>
            <a:r>
              <a:rPr lang="en-US" sz="2000"/>
              <a:t> -&gt; CNI Overlay supported for AGIC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185F5A-AE40-26DA-4D8D-2A853AA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47" y="1121707"/>
            <a:ext cx="7438134" cy="4717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EAF76-3BEC-C399-F535-45393B76CEFB}"/>
              </a:ext>
            </a:extLst>
          </p:cNvPr>
          <p:cNvSpPr txBox="1"/>
          <p:nvPr/>
        </p:nvSpPr>
        <p:spPr>
          <a:xfrm>
            <a:off x="449470" y="5940195"/>
            <a:ext cx="968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Container networking with Azure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927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A23F3-1920-4561-1CF7-17CEBC363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7C55C-1D0A-488E-CA18-0A03C1BB0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Application Firewall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2E06C-05A6-9187-9B7B-E0D66328F81E}"/>
              </a:ext>
            </a:extLst>
          </p:cNvPr>
          <p:cNvSpPr txBox="1"/>
          <p:nvPr/>
        </p:nvSpPr>
        <p:spPr>
          <a:xfrm>
            <a:off x="475591" y="1322713"/>
            <a:ext cx="5951714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Leverage Web Application Firewall Policy with Application Gateway for Containers!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Managed &amp; Custom Rules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DRS 2.1 ruleset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Geomatch</a:t>
            </a:r>
            <a:r>
              <a:rPr lang="en-US" sz="2000" dirty="0"/>
              <a:t> rules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Bot protection</a:t>
            </a:r>
          </a:p>
          <a:p>
            <a:pPr marL="342900" indent="-342900" algn="l">
              <a:buFontTx/>
              <a:buChar char="-"/>
            </a:pPr>
            <a:endParaRPr lang="en-US" sz="2000" dirty="0"/>
          </a:p>
          <a:p>
            <a:pPr marL="342900" indent="-342900" algn="l">
              <a:buFontTx/>
              <a:buChar char="-"/>
            </a:pPr>
            <a:r>
              <a:rPr lang="en-US" sz="2000" dirty="0"/>
              <a:t>Scoped assignment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Gateway</a:t>
            </a:r>
          </a:p>
          <a:p>
            <a:pPr marL="1257283" lvl="2" indent="-342900">
              <a:buFontTx/>
              <a:buChar char="-"/>
            </a:pPr>
            <a:r>
              <a:rPr lang="en-US" sz="2000" dirty="0"/>
              <a:t>Listener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HTTPRoute</a:t>
            </a:r>
            <a:endParaRPr lang="en-US" sz="2000" dirty="0"/>
          </a:p>
          <a:p>
            <a:pPr marL="1257283" lvl="2" indent="-342900">
              <a:buFontTx/>
              <a:buChar char="-"/>
            </a:pPr>
            <a:r>
              <a:rPr lang="en-US" sz="2000" dirty="0"/>
              <a:t>Path</a:t>
            </a:r>
          </a:p>
          <a:p>
            <a:pPr marL="800083" lvl="1" indent="-342900">
              <a:buFontTx/>
              <a:buChar char="-"/>
            </a:pP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FA1AA6-41DE-406F-C685-EEDA4570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37" y="2480466"/>
            <a:ext cx="7500190" cy="291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818B8-843D-9E52-2FE5-D927D656291C}"/>
              </a:ext>
            </a:extLst>
          </p:cNvPr>
          <p:cNvSpPr txBox="1"/>
          <p:nvPr/>
        </p:nvSpPr>
        <p:spPr>
          <a:xfrm>
            <a:off x="391661" y="5839026"/>
            <a:ext cx="104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Web Application Firewall on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544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5CEABA9-C260-F247-4934-55B48E47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8899" y="1124755"/>
            <a:ext cx="7692139" cy="51296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A7BCF-39EC-0A60-C291-9E99BC2131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9978-3566-E050-6C58-FD57019CC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- Istio </a:t>
            </a:r>
            <a:r>
              <a:rPr lang="en-US"/>
              <a:t>Mesh (Preview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10D3E-97DD-BA81-0DD9-9B51E6168601}"/>
              </a:ext>
            </a:extLst>
          </p:cNvPr>
          <p:cNvSpPr txBox="1"/>
          <p:nvPr/>
        </p:nvSpPr>
        <p:spPr>
          <a:xfrm>
            <a:off x="463827" y="1157840"/>
            <a:ext cx="4019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Seamless ingress to mesh: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Automatic certificate management; issuance and rotation 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Encrypted traffic using </a:t>
            </a:r>
            <a:r>
              <a:rPr lang="en-US" sz="1800" dirty="0" err="1"/>
              <a:t>mTLS</a:t>
            </a:r>
            <a:r>
              <a:rPr lang="en-US" sz="1800" dirty="0"/>
              <a:t> between AGC and service mesh pods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Deployed in HA configuration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Optional installation for those that don’t use Istio</a:t>
            </a:r>
          </a:p>
        </p:txBody>
      </p:sp>
    </p:spTree>
    <p:extLst>
      <p:ext uri="{BB962C8B-B14F-4D97-AF65-F5344CB8AC3E}">
        <p14:creationId xmlns:p14="http://schemas.microsoft.com/office/powerpoint/2010/main" val="14325385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F9ED-DD8B-48A1-0298-39BE6622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67E7F-774D-1217-AE6E-9CF5C1520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/>
              <a:t>Previews / 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7BCF7-FB8C-2383-48A1-9AA26E8823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95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F3065-C4FF-287A-1551-D4D67F2DE7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6F62-1E41-C4BE-C72D-E59E20854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IP Access Policy (Private Preview)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557FBC-5565-2AB3-52A7-77DC04F24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747" y="1703293"/>
            <a:ext cx="8118711" cy="455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21A1-2705-44DB-76C4-99EF164D9EF4}"/>
              </a:ext>
            </a:extLst>
          </p:cNvPr>
          <p:cNvSpPr txBox="1"/>
          <p:nvPr/>
        </p:nvSpPr>
        <p:spPr>
          <a:xfrm>
            <a:off x="463827" y="1157840"/>
            <a:ext cx="40198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IP Access Policy</a:t>
            </a:r>
          </a:p>
          <a:p>
            <a:pPr marL="342900" indent="-342900">
              <a:buFontTx/>
              <a:buChar char="-"/>
            </a:pPr>
            <a:r>
              <a:rPr lang="en-US" dirty="0"/>
              <a:t>Rules supported: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Individual IP addresses 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198.51.100.101)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IP prefixes in CIDR notation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198.51.100.0/24)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Wildcard * to match all IPs</a:t>
            </a:r>
          </a:p>
          <a:p>
            <a:pPr marL="342900" indent="-342900">
              <a:buFontTx/>
              <a:buChar char="-"/>
            </a:pPr>
            <a:r>
              <a:rPr lang="en-US" dirty="0"/>
              <a:t>Scoped to Frontend resource</a:t>
            </a:r>
          </a:p>
          <a:p>
            <a:pPr marL="342900" indent="-342900">
              <a:buFontTx/>
              <a:buChar char="-"/>
            </a:pPr>
            <a:r>
              <a:rPr lang="en-US" dirty="0"/>
              <a:t>Up to 100 rules per policy</a:t>
            </a:r>
          </a:p>
        </p:txBody>
      </p:sp>
    </p:spTree>
    <p:extLst>
      <p:ext uri="{BB962C8B-B14F-4D97-AF65-F5344CB8AC3E}">
        <p14:creationId xmlns:p14="http://schemas.microsoft.com/office/powerpoint/2010/main" val="40073703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FD59-B764-D01D-B185-27473234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00B-B12B-4E0B-1E3F-A1A25F8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20475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Application Gateway for Containers: Add-on</a:t>
            </a:r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3EF03E22-B151-FA94-B3C3-4633B5AF37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744C6-D3E5-8F5E-A6CA-940DA9789157}"/>
              </a:ext>
            </a:extLst>
          </p:cNvPr>
          <p:cNvSpPr txBox="1"/>
          <p:nvPr/>
        </p:nvSpPr>
        <p:spPr>
          <a:xfrm>
            <a:off x="7478335" y="2103676"/>
            <a:ext cx="450345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Click-deploy installation of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Cluster managed updates for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Leverages managed AKS Gateway API add-on</a:t>
            </a:r>
          </a:p>
        </p:txBody>
      </p:sp>
      <p:pic>
        <p:nvPicPr>
          <p:cNvPr id="1026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871F5614-B120-3A0D-B83C-CA1FFBD1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1513490"/>
            <a:ext cx="5821376" cy="47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6D2BDB-0EE7-A0C7-CB6E-06FCDF025345}"/>
              </a:ext>
            </a:extLst>
          </p:cNvPr>
          <p:cNvSpPr/>
          <p:nvPr/>
        </p:nvSpPr>
        <p:spPr bwMode="auto">
          <a:xfrm>
            <a:off x="3535980" y="3373821"/>
            <a:ext cx="851338" cy="6846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0BC6B-E418-A3CC-5725-7067D50CC922}"/>
              </a:ext>
            </a:extLst>
          </p:cNvPr>
          <p:cNvSpPr txBox="1"/>
          <p:nvPr/>
        </p:nvSpPr>
        <p:spPr>
          <a:xfrm>
            <a:off x="4388661" y="3373821"/>
            <a:ext cx="276999" cy="684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Add-on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77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421A-7E42-12DC-C74D-B77B6700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B5B-9249-A1E6-DFE6-36F7EA42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720475"/>
            <a:ext cx="11457963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Application Gateway for Containers: Load Aware Routing</a:t>
            </a:r>
            <a:endParaRPr lang="en-US" dirty="0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F91E2A0C-7FF3-233E-483C-8C531D3DEF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 dirty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1B429-4ED3-9048-2424-E88BD7CA0B22}"/>
              </a:ext>
            </a:extLst>
          </p:cNvPr>
          <p:cNvSpPr txBox="1"/>
          <p:nvPr/>
        </p:nvSpPr>
        <p:spPr>
          <a:xfrm>
            <a:off x="7478335" y="2103676"/>
            <a:ext cx="412844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Distribute traffic to backend pods based on metrics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Implements Open Request Cost Aggregation (ORCA) load report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traffic distribution based on a defined metric, such as CPU, Memory, GPU,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C0BEF03-14E9-D47E-A258-6DA1C49E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0169" y="2053634"/>
            <a:ext cx="845516" cy="84551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BF04A6F-6F2F-41FF-E242-25CB1A4934B7}"/>
              </a:ext>
            </a:extLst>
          </p:cNvPr>
          <p:cNvSpPr/>
          <p:nvPr/>
        </p:nvSpPr>
        <p:spPr bwMode="auto">
          <a:xfrm>
            <a:off x="1039075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4B4EFA-9429-1542-7B7E-C76571407E2D}"/>
              </a:ext>
            </a:extLst>
          </p:cNvPr>
          <p:cNvSpPr/>
          <p:nvPr/>
        </p:nvSpPr>
        <p:spPr bwMode="auto">
          <a:xfrm>
            <a:off x="2696909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32A29D-BCCB-2074-CC8F-4C0A2ABDEA19}"/>
              </a:ext>
            </a:extLst>
          </p:cNvPr>
          <p:cNvSpPr/>
          <p:nvPr/>
        </p:nvSpPr>
        <p:spPr bwMode="auto">
          <a:xfrm>
            <a:off x="4395984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3A4BA7-F460-2DF9-0718-7FDF9967E4F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275587" y="2949192"/>
            <a:ext cx="0" cy="727766"/>
          </a:xfrm>
          <a:prstGeom prst="straightConnector1">
            <a:avLst/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E4FE142-168E-3AB0-80E2-FF49E508B221}"/>
              </a:ext>
            </a:extLst>
          </p:cNvPr>
          <p:cNvCxnSpPr>
            <a:cxnSpLocks/>
          </p:cNvCxnSpPr>
          <p:nvPr/>
        </p:nvCxnSpPr>
        <p:spPr>
          <a:xfrm>
            <a:off x="3629064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C03BC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4EFF353-5D57-8788-E115-6A3FF8E2D93C}"/>
              </a:ext>
            </a:extLst>
          </p:cNvPr>
          <p:cNvCxnSpPr>
            <a:cxnSpLocks/>
          </p:cNvCxnSpPr>
          <p:nvPr/>
        </p:nvCxnSpPr>
        <p:spPr>
          <a:xfrm flipH="1">
            <a:off x="1649546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608E52-BD79-CBB7-4BF7-8DC36388EABE}"/>
              </a:ext>
            </a:extLst>
          </p:cNvPr>
          <p:cNvSpPr txBox="1"/>
          <p:nvPr/>
        </p:nvSpPr>
        <p:spPr>
          <a:xfrm>
            <a:off x="4069711" y="4468732"/>
            <a:ext cx="2401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C03BC4"/>
                </a:solidFill>
                <a:latin typeface="Segoe UI"/>
              </a:rPr>
              <a:t>50% GPU utilization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986849-7BCE-866C-0860-2F68CFA0B071}"/>
              </a:ext>
            </a:extLst>
          </p:cNvPr>
          <p:cNvCxnSpPr/>
          <p:nvPr/>
        </p:nvCxnSpPr>
        <p:spPr>
          <a:xfrm>
            <a:off x="3421038" y="2899150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933C9-3D63-A465-2B25-A59C80D7442D}"/>
              </a:ext>
            </a:extLst>
          </p:cNvPr>
          <p:cNvCxnSpPr/>
          <p:nvPr/>
        </p:nvCxnSpPr>
        <p:spPr>
          <a:xfrm>
            <a:off x="3355074" y="2949192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0A512FF-A7B5-0523-4849-7EE99CFC56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8919" y="3030905"/>
            <a:ext cx="1121250" cy="541171"/>
          </a:xfrm>
          <a:prstGeom prst="curvedConnector3">
            <a:avLst>
              <a:gd name="adj1" fmla="val 99093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73A6D857-C557-A826-A3F5-003E27F8CA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8291" y="3111530"/>
            <a:ext cx="963410" cy="373489"/>
          </a:xfrm>
          <a:prstGeom prst="curvedConnector3">
            <a:avLst>
              <a:gd name="adj1" fmla="val 99581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1049938-7557-860C-D77E-1527C3BEE557}"/>
              </a:ext>
            </a:extLst>
          </p:cNvPr>
          <p:cNvSpPr txBox="1"/>
          <p:nvPr/>
        </p:nvSpPr>
        <p:spPr>
          <a:xfrm>
            <a:off x="1342306" y="4468732"/>
            <a:ext cx="22538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0078D4"/>
                </a:solidFill>
                <a:latin typeface="Segoe UI"/>
              </a:rPr>
              <a:t>0%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2742462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93A-E188-2A7A-A626-05321ED1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2F309-8A16-2719-3534-8859A0C120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D7527-D3B5-D73A-AEC6-CAF37BD51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+ Ingress Controller (AGIC)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25519-85D6-4AFE-1CCE-FF751B5ED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51B6797E-B62A-C8BB-0F23-622E9033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9CB6C-88AB-9E9E-F493-B95EE1476278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B98337-69B2-B93C-BC2C-97F723F74A64}"/>
              </a:ext>
            </a:extLst>
          </p:cNvPr>
          <p:cNvSpPr txBox="1"/>
          <p:nvPr/>
        </p:nvSpPr>
        <p:spPr>
          <a:xfrm>
            <a:off x="6323258" y="1674674"/>
            <a:ext cx="6104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Public / Private regional load balancing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URL routing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Cookie-based affinity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TLS 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End-to-end TLS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Support for public, private, and hybrid web 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Integrated web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6534080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D8DE-612D-7428-73B1-57B0FB8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96193-F18C-C853-118C-BCDBD408C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83543B-63D2-8DEC-1CC4-0FA1158B3D8C}"/>
              </a:ext>
            </a:extLst>
          </p:cNvPr>
          <p:cNvSpPr txBox="1">
            <a:spLocks/>
          </p:cNvSpPr>
          <p:nvPr/>
        </p:nvSpPr>
        <p:spPr>
          <a:xfrm>
            <a:off x="429536" y="1226261"/>
            <a:ext cx="11306469" cy="36920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i="1">
                <a:solidFill>
                  <a:srgbClr val="FFFFFF"/>
                </a:solidFill>
                <a:latin typeface="Aptos Display" panose="02110004020202020204"/>
              </a:rPr>
              <a:t>Generally Available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AE18-553F-5F7B-9B09-A940A7456090}"/>
              </a:ext>
            </a:extLst>
          </p:cNvPr>
          <p:cNvSpPr txBox="1"/>
          <p:nvPr/>
        </p:nvSpPr>
        <p:spPr>
          <a:xfrm>
            <a:off x="6261685" y="1650013"/>
            <a:ext cx="55771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828383" rtl="0" eaLnBrk="1" fontAlgn="auto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Application Load Balancer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Kubernetes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3C0E2-D7CF-1A50-9EB1-91D1F39C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51380" y="2283170"/>
            <a:ext cx="4561" cy="4031588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50000"/>
                    <a:lumOff val="50000"/>
                    <a:alpha val="0"/>
                  </a:schemeClr>
                </a:gs>
                <a:gs pos="46000">
                  <a:schemeClr val="tx1">
                    <a:lumMod val="65000"/>
                  </a:schemeClr>
                </a:gs>
                <a:gs pos="100000">
                  <a:schemeClr val="bg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BB990-54CC-22F8-E8DD-AF3A1E0CA0C4}"/>
              </a:ext>
            </a:extLst>
          </p:cNvPr>
          <p:cNvSpPr txBox="1"/>
          <p:nvPr/>
        </p:nvSpPr>
        <p:spPr>
          <a:xfrm>
            <a:off x="6649015" y="246149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Near real-time configuration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1E3EF-7ECE-AD49-4C43-BC2061D8A7BE}"/>
              </a:ext>
            </a:extLst>
          </p:cNvPr>
          <p:cNvSpPr txBox="1"/>
          <p:nvPr/>
        </p:nvSpPr>
        <p:spPr>
          <a:xfrm>
            <a:off x="6649015" y="331035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 via ARM, Bicep, PowerShell, CLI, Terraform,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Gateway API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and Ingress API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725F7-5FF4-3DDC-A48A-BCF5E0A90391}"/>
              </a:ext>
            </a:extLst>
          </p:cNvPr>
          <p:cNvSpPr txBox="1"/>
          <p:nvPr/>
        </p:nvSpPr>
        <p:spPr>
          <a:xfrm>
            <a:off x="6649015" y="387678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TLS offloading, ECDSA+RSA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certificate support,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Frontend/Backend Mutual Authentication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D8012-21E2-1E87-E542-44A406E3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452"/>
            <a:ext cx="1511012" cy="499138"/>
          </a:xfrm>
          <a:prstGeom prst="rect">
            <a:avLst/>
          </a:prstGeom>
        </p:spPr>
      </p:pic>
      <p:grpSp>
        <p:nvGrpSpPr>
          <p:cNvPr id="19" name="availability zones" descr="availability zones">
            <a:extLst>
              <a:ext uri="{FF2B5EF4-FFF2-40B4-BE49-F238E27FC236}">
                <a16:creationId xmlns:a16="http://schemas.microsoft.com/office/drawing/2014/main" id="{DE399951-8F98-C651-D767-C0B5BDF641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77913" y="3400655"/>
            <a:ext cx="346141" cy="313339"/>
            <a:chOff x="3409" y="755"/>
            <a:chExt cx="306" cy="277"/>
          </a:xfrm>
        </p:grpSpPr>
        <p:sp>
          <p:nvSpPr>
            <p:cNvPr id="20" name="AutoShape 109">
              <a:extLst>
                <a:ext uri="{FF2B5EF4-FFF2-40B4-BE49-F238E27FC236}">
                  <a16:creationId xmlns:a16="http://schemas.microsoft.com/office/drawing/2014/main" id="{F0674E98-23C3-1C2D-086E-61B466E5AE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13" y="760"/>
              <a:ext cx="297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11">
              <a:extLst>
                <a:ext uri="{FF2B5EF4-FFF2-40B4-BE49-F238E27FC236}">
                  <a16:creationId xmlns:a16="http://schemas.microsoft.com/office/drawing/2014/main" id="{3FB08F63-99EE-E918-2DBA-DB2FD456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955"/>
              <a:ext cx="52" cy="51"/>
            </a:xfrm>
            <a:custGeom>
              <a:avLst/>
              <a:gdLst>
                <a:gd name="T0" fmla="*/ 11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1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1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3ED5802B-5269-BE20-EE8E-408AE589E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9" y="889"/>
              <a:ext cx="146" cy="143"/>
            </a:xfrm>
            <a:custGeom>
              <a:avLst/>
              <a:gdLst>
                <a:gd name="T0" fmla="*/ 181 w 189"/>
                <a:gd name="T1" fmla="*/ 104 h 186"/>
                <a:gd name="T2" fmla="*/ 153 w 189"/>
                <a:gd name="T3" fmla="*/ 104 h 186"/>
                <a:gd name="T4" fmla="*/ 147 w 189"/>
                <a:gd name="T5" fmla="*/ 114 h 186"/>
                <a:gd name="T6" fmla="*/ 127 w 189"/>
                <a:gd name="T7" fmla="*/ 114 h 186"/>
                <a:gd name="T8" fmla="*/ 110 w 189"/>
                <a:gd name="T9" fmla="*/ 76 h 186"/>
                <a:gd name="T10" fmla="*/ 89 w 189"/>
                <a:gd name="T11" fmla="*/ 63 h 186"/>
                <a:gd name="T12" fmla="*/ 102 w 189"/>
                <a:gd name="T13" fmla="*/ 41 h 186"/>
                <a:gd name="T14" fmla="*/ 113 w 189"/>
                <a:gd name="T15" fmla="*/ 42 h 186"/>
                <a:gd name="T16" fmla="*/ 128 w 189"/>
                <a:gd name="T17" fmla="*/ 18 h 186"/>
                <a:gd name="T18" fmla="*/ 104 w 189"/>
                <a:gd name="T19" fmla="*/ 2 h 186"/>
                <a:gd name="T20" fmla="*/ 89 w 189"/>
                <a:gd name="T21" fmla="*/ 27 h 186"/>
                <a:gd name="T22" fmla="*/ 94 w 189"/>
                <a:gd name="T23" fmla="*/ 36 h 186"/>
                <a:gd name="T24" fmla="*/ 79 w 189"/>
                <a:gd name="T25" fmla="*/ 60 h 186"/>
                <a:gd name="T26" fmla="*/ 24 w 189"/>
                <a:gd name="T27" fmla="*/ 76 h 186"/>
                <a:gd name="T28" fmla="*/ 24 w 189"/>
                <a:gd name="T29" fmla="*/ 162 h 186"/>
                <a:gd name="T30" fmla="*/ 110 w 189"/>
                <a:gd name="T31" fmla="*/ 162 h 186"/>
                <a:gd name="T32" fmla="*/ 127 w 189"/>
                <a:gd name="T33" fmla="*/ 124 h 186"/>
                <a:gd name="T34" fmla="*/ 147 w 189"/>
                <a:gd name="T35" fmla="*/ 124 h 186"/>
                <a:gd name="T36" fmla="*/ 153 w 189"/>
                <a:gd name="T37" fmla="*/ 133 h 186"/>
                <a:gd name="T38" fmla="*/ 181 w 189"/>
                <a:gd name="T39" fmla="*/ 133 h 186"/>
                <a:gd name="T40" fmla="*/ 181 w 189"/>
                <a:gd name="T41" fmla="*/ 104 h 186"/>
                <a:gd name="T42" fmla="*/ 100 w 189"/>
                <a:gd name="T43" fmla="*/ 153 h 186"/>
                <a:gd name="T44" fmla="*/ 33 w 189"/>
                <a:gd name="T45" fmla="*/ 153 h 186"/>
                <a:gd name="T46" fmla="*/ 33 w 189"/>
                <a:gd name="T47" fmla="*/ 86 h 186"/>
                <a:gd name="T48" fmla="*/ 100 w 189"/>
                <a:gd name="T49" fmla="*/ 86 h 186"/>
                <a:gd name="T50" fmla="*/ 100 w 189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9" h="186">
                  <a:moveTo>
                    <a:pt x="181" y="104"/>
                  </a:moveTo>
                  <a:cubicBezTo>
                    <a:pt x="173" y="97"/>
                    <a:pt x="160" y="97"/>
                    <a:pt x="153" y="104"/>
                  </a:cubicBezTo>
                  <a:cubicBezTo>
                    <a:pt x="150" y="107"/>
                    <a:pt x="148" y="110"/>
                    <a:pt x="147" y="114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6" y="100"/>
                    <a:pt x="120" y="87"/>
                    <a:pt x="110" y="76"/>
                  </a:cubicBezTo>
                  <a:cubicBezTo>
                    <a:pt x="104" y="70"/>
                    <a:pt x="97" y="66"/>
                    <a:pt x="89" y="63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6" y="42"/>
                    <a:pt x="109" y="43"/>
                    <a:pt x="113" y="42"/>
                  </a:cubicBezTo>
                  <a:cubicBezTo>
                    <a:pt x="124" y="39"/>
                    <a:pt x="131" y="28"/>
                    <a:pt x="128" y="18"/>
                  </a:cubicBezTo>
                  <a:cubicBezTo>
                    <a:pt x="126" y="7"/>
                    <a:pt x="115" y="0"/>
                    <a:pt x="104" y="2"/>
                  </a:cubicBezTo>
                  <a:cubicBezTo>
                    <a:pt x="93" y="5"/>
                    <a:pt x="86" y="16"/>
                    <a:pt x="89" y="27"/>
                  </a:cubicBezTo>
                  <a:cubicBezTo>
                    <a:pt x="90" y="30"/>
                    <a:pt x="92" y="34"/>
                    <a:pt x="94" y="36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60" y="55"/>
                    <a:pt x="39" y="61"/>
                    <a:pt x="24" y="76"/>
                  </a:cubicBezTo>
                  <a:cubicBezTo>
                    <a:pt x="0" y="100"/>
                    <a:pt x="0" y="138"/>
                    <a:pt x="24" y="162"/>
                  </a:cubicBezTo>
                  <a:cubicBezTo>
                    <a:pt x="48" y="186"/>
                    <a:pt x="86" y="186"/>
                    <a:pt x="110" y="162"/>
                  </a:cubicBezTo>
                  <a:cubicBezTo>
                    <a:pt x="121" y="151"/>
                    <a:pt x="126" y="138"/>
                    <a:pt x="127" y="124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7"/>
                    <a:pt x="150" y="130"/>
                    <a:pt x="153" y="133"/>
                  </a:cubicBezTo>
                  <a:cubicBezTo>
                    <a:pt x="160" y="141"/>
                    <a:pt x="173" y="141"/>
                    <a:pt x="181" y="133"/>
                  </a:cubicBezTo>
                  <a:cubicBezTo>
                    <a:pt x="189" y="125"/>
                    <a:pt x="189" y="112"/>
                    <a:pt x="181" y="104"/>
                  </a:cubicBezTo>
                  <a:close/>
                  <a:moveTo>
                    <a:pt x="100" y="153"/>
                  </a:moveTo>
                  <a:cubicBezTo>
                    <a:pt x="82" y="171"/>
                    <a:pt x="52" y="171"/>
                    <a:pt x="33" y="153"/>
                  </a:cubicBezTo>
                  <a:cubicBezTo>
                    <a:pt x="15" y="134"/>
                    <a:pt x="15" y="104"/>
                    <a:pt x="33" y="86"/>
                  </a:cubicBezTo>
                  <a:cubicBezTo>
                    <a:pt x="52" y="67"/>
                    <a:pt x="82" y="67"/>
                    <a:pt x="100" y="86"/>
                  </a:cubicBezTo>
                  <a:cubicBezTo>
                    <a:pt x="119" y="104"/>
                    <a:pt x="119" y="134"/>
                    <a:pt x="100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13">
              <a:extLst>
                <a:ext uri="{FF2B5EF4-FFF2-40B4-BE49-F238E27FC236}">
                  <a16:creationId xmlns:a16="http://schemas.microsoft.com/office/drawing/2014/main" id="{48BBEDEB-F9ED-06B0-2EBD-9A06B7DB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782"/>
              <a:ext cx="51" cy="50"/>
            </a:xfrm>
            <a:custGeom>
              <a:avLst/>
              <a:gdLst>
                <a:gd name="T0" fmla="*/ 11 w 66"/>
                <a:gd name="T1" fmla="*/ 11 h 65"/>
                <a:gd name="T2" fmla="*/ 54 w 66"/>
                <a:gd name="T3" fmla="*/ 11 h 65"/>
                <a:gd name="T4" fmla="*/ 54 w 66"/>
                <a:gd name="T5" fmla="*/ 54 h 65"/>
                <a:gd name="T6" fmla="*/ 11 w 66"/>
                <a:gd name="T7" fmla="*/ 54 h 65"/>
                <a:gd name="T8" fmla="*/ 11 w 66"/>
                <a:gd name="T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11" y="11"/>
                  </a:moveTo>
                  <a:cubicBezTo>
                    <a:pt x="23" y="0"/>
                    <a:pt x="42" y="0"/>
                    <a:pt x="54" y="11"/>
                  </a:cubicBezTo>
                  <a:cubicBezTo>
                    <a:pt x="66" y="23"/>
                    <a:pt x="66" y="42"/>
                    <a:pt x="54" y="54"/>
                  </a:cubicBezTo>
                  <a:cubicBezTo>
                    <a:pt x="42" y="65"/>
                    <a:pt x="23" y="65"/>
                    <a:pt x="11" y="54"/>
                  </a:cubicBezTo>
                  <a:cubicBezTo>
                    <a:pt x="0" y="42"/>
                    <a:pt x="0" y="23"/>
                    <a:pt x="11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D4BA8D72-96FB-3686-49F7-955DEB739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955"/>
              <a:ext cx="51" cy="51"/>
            </a:xfrm>
            <a:custGeom>
              <a:avLst/>
              <a:gdLst>
                <a:gd name="T0" fmla="*/ 12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2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2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2"/>
                    <a:pt x="0" y="23"/>
                    <a:pt x="12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16">
              <a:extLst>
                <a:ext uri="{FF2B5EF4-FFF2-40B4-BE49-F238E27FC236}">
                  <a16:creationId xmlns:a16="http://schemas.microsoft.com/office/drawing/2014/main" id="{EE35DAA4-45B4-9BD5-0204-DBDD1651B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" y="889"/>
              <a:ext cx="147" cy="143"/>
            </a:xfrm>
            <a:custGeom>
              <a:avLst/>
              <a:gdLst>
                <a:gd name="T0" fmla="*/ 166 w 190"/>
                <a:gd name="T1" fmla="*/ 76 h 186"/>
                <a:gd name="T2" fmla="*/ 109 w 190"/>
                <a:gd name="T3" fmla="*/ 60 h 186"/>
                <a:gd name="T4" fmla="*/ 95 w 190"/>
                <a:gd name="T5" fmla="*/ 36 h 186"/>
                <a:gd name="T6" fmla="*/ 100 w 190"/>
                <a:gd name="T7" fmla="*/ 27 h 186"/>
                <a:gd name="T8" fmla="*/ 85 w 190"/>
                <a:gd name="T9" fmla="*/ 3 h 186"/>
                <a:gd name="T10" fmla="*/ 61 w 190"/>
                <a:gd name="T11" fmla="*/ 18 h 186"/>
                <a:gd name="T12" fmla="*/ 76 w 190"/>
                <a:gd name="T13" fmla="*/ 42 h 186"/>
                <a:gd name="T14" fmla="*/ 86 w 190"/>
                <a:gd name="T15" fmla="*/ 42 h 186"/>
                <a:gd name="T16" fmla="*/ 99 w 190"/>
                <a:gd name="T17" fmla="*/ 63 h 186"/>
                <a:gd name="T18" fmla="*/ 80 w 190"/>
                <a:gd name="T19" fmla="*/ 76 h 186"/>
                <a:gd name="T20" fmla="*/ 62 w 190"/>
                <a:gd name="T21" fmla="*/ 114 h 186"/>
                <a:gd name="T22" fmla="*/ 41 w 190"/>
                <a:gd name="T23" fmla="*/ 114 h 186"/>
                <a:gd name="T24" fmla="*/ 36 w 190"/>
                <a:gd name="T25" fmla="*/ 104 h 186"/>
                <a:gd name="T26" fmla="*/ 8 w 190"/>
                <a:gd name="T27" fmla="*/ 104 h 186"/>
                <a:gd name="T28" fmla="*/ 8 w 190"/>
                <a:gd name="T29" fmla="*/ 133 h 186"/>
                <a:gd name="T30" fmla="*/ 36 w 190"/>
                <a:gd name="T31" fmla="*/ 133 h 186"/>
                <a:gd name="T32" fmla="*/ 41 w 190"/>
                <a:gd name="T33" fmla="*/ 124 h 186"/>
                <a:gd name="T34" fmla="*/ 62 w 190"/>
                <a:gd name="T35" fmla="*/ 124 h 186"/>
                <a:gd name="T36" fmla="*/ 80 w 190"/>
                <a:gd name="T37" fmla="*/ 162 h 186"/>
                <a:gd name="T38" fmla="*/ 166 w 190"/>
                <a:gd name="T39" fmla="*/ 162 h 186"/>
                <a:gd name="T40" fmla="*/ 166 w 190"/>
                <a:gd name="T41" fmla="*/ 76 h 186"/>
                <a:gd name="T42" fmla="*/ 156 w 190"/>
                <a:gd name="T43" fmla="*/ 153 h 186"/>
                <a:gd name="T44" fmla="*/ 89 w 190"/>
                <a:gd name="T45" fmla="*/ 152 h 186"/>
                <a:gd name="T46" fmla="*/ 89 w 190"/>
                <a:gd name="T47" fmla="*/ 85 h 186"/>
                <a:gd name="T48" fmla="*/ 156 w 190"/>
                <a:gd name="T49" fmla="*/ 86 h 186"/>
                <a:gd name="T50" fmla="*/ 156 w 190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" h="186">
                  <a:moveTo>
                    <a:pt x="166" y="76"/>
                  </a:moveTo>
                  <a:cubicBezTo>
                    <a:pt x="151" y="61"/>
                    <a:pt x="129" y="55"/>
                    <a:pt x="109" y="6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4"/>
                    <a:pt x="99" y="31"/>
                    <a:pt x="100" y="27"/>
                  </a:cubicBezTo>
                  <a:cubicBezTo>
                    <a:pt x="103" y="16"/>
                    <a:pt x="96" y="5"/>
                    <a:pt x="85" y="3"/>
                  </a:cubicBezTo>
                  <a:cubicBezTo>
                    <a:pt x="74" y="0"/>
                    <a:pt x="63" y="7"/>
                    <a:pt x="61" y="18"/>
                  </a:cubicBezTo>
                  <a:cubicBezTo>
                    <a:pt x="58" y="28"/>
                    <a:pt x="65" y="39"/>
                    <a:pt x="76" y="42"/>
                  </a:cubicBezTo>
                  <a:cubicBezTo>
                    <a:pt x="79" y="43"/>
                    <a:pt x="83" y="43"/>
                    <a:pt x="86" y="42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2" y="66"/>
                    <a:pt x="86" y="70"/>
                    <a:pt x="80" y="76"/>
                  </a:cubicBezTo>
                  <a:cubicBezTo>
                    <a:pt x="69" y="86"/>
                    <a:pt x="63" y="100"/>
                    <a:pt x="6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0"/>
                    <a:pt x="39" y="107"/>
                    <a:pt x="36" y="104"/>
                  </a:cubicBezTo>
                  <a:cubicBezTo>
                    <a:pt x="28" y="97"/>
                    <a:pt x="15" y="97"/>
                    <a:pt x="8" y="104"/>
                  </a:cubicBezTo>
                  <a:cubicBezTo>
                    <a:pt x="0" y="112"/>
                    <a:pt x="0" y="125"/>
                    <a:pt x="8" y="133"/>
                  </a:cubicBezTo>
                  <a:cubicBezTo>
                    <a:pt x="15" y="141"/>
                    <a:pt x="28" y="141"/>
                    <a:pt x="36" y="133"/>
                  </a:cubicBezTo>
                  <a:cubicBezTo>
                    <a:pt x="39" y="130"/>
                    <a:pt x="41" y="127"/>
                    <a:pt x="41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3" y="138"/>
                    <a:pt x="69" y="151"/>
                    <a:pt x="80" y="162"/>
                  </a:cubicBezTo>
                  <a:cubicBezTo>
                    <a:pt x="103" y="186"/>
                    <a:pt x="142" y="186"/>
                    <a:pt x="166" y="162"/>
                  </a:cubicBezTo>
                  <a:cubicBezTo>
                    <a:pt x="189" y="138"/>
                    <a:pt x="190" y="100"/>
                    <a:pt x="166" y="76"/>
                  </a:cubicBezTo>
                  <a:close/>
                  <a:moveTo>
                    <a:pt x="156" y="153"/>
                  </a:moveTo>
                  <a:cubicBezTo>
                    <a:pt x="137" y="171"/>
                    <a:pt x="107" y="171"/>
                    <a:pt x="89" y="152"/>
                  </a:cubicBezTo>
                  <a:cubicBezTo>
                    <a:pt x="71" y="134"/>
                    <a:pt x="71" y="104"/>
                    <a:pt x="89" y="85"/>
                  </a:cubicBezTo>
                  <a:cubicBezTo>
                    <a:pt x="108" y="67"/>
                    <a:pt x="138" y="67"/>
                    <a:pt x="156" y="86"/>
                  </a:cubicBezTo>
                  <a:cubicBezTo>
                    <a:pt x="175" y="104"/>
                    <a:pt x="175" y="134"/>
                    <a:pt x="156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E5AAEC89-7666-6318-CD08-70E1CAEEA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" y="755"/>
              <a:ext cx="123" cy="128"/>
            </a:xfrm>
            <a:custGeom>
              <a:avLst/>
              <a:gdLst>
                <a:gd name="T0" fmla="*/ 141 w 158"/>
                <a:gd name="T1" fmla="*/ 123 h 165"/>
                <a:gd name="T2" fmla="*/ 130 w 158"/>
                <a:gd name="T3" fmla="*/ 123 h 165"/>
                <a:gd name="T4" fmla="*/ 122 w 158"/>
                <a:gd name="T5" fmla="*/ 110 h 165"/>
                <a:gd name="T6" fmla="*/ 123 w 158"/>
                <a:gd name="T7" fmla="*/ 110 h 165"/>
                <a:gd name="T8" fmla="*/ 123 w 158"/>
                <a:gd name="T9" fmla="*/ 24 h 165"/>
                <a:gd name="T10" fmla="*/ 37 w 158"/>
                <a:gd name="T11" fmla="*/ 24 h 165"/>
                <a:gd name="T12" fmla="*/ 37 w 158"/>
                <a:gd name="T13" fmla="*/ 110 h 165"/>
                <a:gd name="T14" fmla="*/ 37 w 158"/>
                <a:gd name="T15" fmla="*/ 110 h 165"/>
                <a:gd name="T16" fmla="*/ 28 w 158"/>
                <a:gd name="T17" fmla="*/ 123 h 165"/>
                <a:gd name="T18" fmla="*/ 18 w 158"/>
                <a:gd name="T19" fmla="*/ 123 h 165"/>
                <a:gd name="T20" fmla="*/ 3 w 158"/>
                <a:gd name="T21" fmla="*/ 147 h 165"/>
                <a:gd name="T22" fmla="*/ 27 w 158"/>
                <a:gd name="T23" fmla="*/ 162 h 165"/>
                <a:gd name="T24" fmla="*/ 42 w 158"/>
                <a:gd name="T25" fmla="*/ 138 h 165"/>
                <a:gd name="T26" fmla="*/ 37 w 158"/>
                <a:gd name="T27" fmla="*/ 128 h 165"/>
                <a:gd name="T28" fmla="*/ 45 w 158"/>
                <a:gd name="T29" fmla="*/ 116 h 165"/>
                <a:gd name="T30" fmla="*/ 114 w 158"/>
                <a:gd name="T31" fmla="*/ 117 h 165"/>
                <a:gd name="T32" fmla="*/ 122 w 158"/>
                <a:gd name="T33" fmla="*/ 128 h 165"/>
                <a:gd name="T34" fmla="*/ 117 w 158"/>
                <a:gd name="T35" fmla="*/ 138 h 165"/>
                <a:gd name="T36" fmla="*/ 132 w 158"/>
                <a:gd name="T37" fmla="*/ 162 h 165"/>
                <a:gd name="T38" fmla="*/ 156 w 158"/>
                <a:gd name="T39" fmla="*/ 147 h 165"/>
                <a:gd name="T40" fmla="*/ 141 w 158"/>
                <a:gd name="T41" fmla="*/ 123 h 165"/>
                <a:gd name="T42" fmla="*/ 46 w 158"/>
                <a:gd name="T43" fmla="*/ 100 h 165"/>
                <a:gd name="T44" fmla="*/ 46 w 158"/>
                <a:gd name="T45" fmla="*/ 33 h 165"/>
                <a:gd name="T46" fmla="*/ 113 w 158"/>
                <a:gd name="T47" fmla="*/ 33 h 165"/>
                <a:gd name="T48" fmla="*/ 113 w 158"/>
                <a:gd name="T49" fmla="*/ 100 h 165"/>
                <a:gd name="T50" fmla="*/ 46 w 158"/>
                <a:gd name="T51" fmla="*/ 10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" h="165">
                  <a:moveTo>
                    <a:pt x="141" y="123"/>
                  </a:moveTo>
                  <a:cubicBezTo>
                    <a:pt x="137" y="122"/>
                    <a:pt x="134" y="122"/>
                    <a:pt x="130" y="123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10"/>
                    <a:pt x="123" y="110"/>
                    <a:pt x="123" y="110"/>
                  </a:cubicBezTo>
                  <a:cubicBezTo>
                    <a:pt x="146" y="86"/>
                    <a:pt x="146" y="47"/>
                    <a:pt x="123" y="24"/>
                  </a:cubicBezTo>
                  <a:cubicBezTo>
                    <a:pt x="99" y="0"/>
                    <a:pt x="60" y="0"/>
                    <a:pt x="37" y="24"/>
                  </a:cubicBezTo>
                  <a:cubicBezTo>
                    <a:pt x="13" y="47"/>
                    <a:pt x="13" y="86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2"/>
                    <a:pt x="21" y="122"/>
                    <a:pt x="18" y="123"/>
                  </a:cubicBezTo>
                  <a:cubicBezTo>
                    <a:pt x="7" y="125"/>
                    <a:pt x="0" y="136"/>
                    <a:pt x="3" y="147"/>
                  </a:cubicBezTo>
                  <a:cubicBezTo>
                    <a:pt x="5" y="158"/>
                    <a:pt x="16" y="165"/>
                    <a:pt x="27" y="162"/>
                  </a:cubicBezTo>
                  <a:cubicBezTo>
                    <a:pt x="38" y="159"/>
                    <a:pt x="45" y="149"/>
                    <a:pt x="42" y="138"/>
                  </a:cubicBezTo>
                  <a:cubicBezTo>
                    <a:pt x="41" y="134"/>
                    <a:pt x="39" y="131"/>
                    <a:pt x="37" y="128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65" y="131"/>
                    <a:pt x="93" y="131"/>
                    <a:pt x="114" y="117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19" y="131"/>
                    <a:pt x="117" y="134"/>
                    <a:pt x="117" y="138"/>
                  </a:cubicBezTo>
                  <a:cubicBezTo>
                    <a:pt x="114" y="149"/>
                    <a:pt x="121" y="160"/>
                    <a:pt x="132" y="162"/>
                  </a:cubicBezTo>
                  <a:cubicBezTo>
                    <a:pt x="142" y="165"/>
                    <a:pt x="153" y="158"/>
                    <a:pt x="156" y="147"/>
                  </a:cubicBezTo>
                  <a:cubicBezTo>
                    <a:pt x="158" y="136"/>
                    <a:pt x="152" y="125"/>
                    <a:pt x="141" y="123"/>
                  </a:cubicBezTo>
                  <a:close/>
                  <a:moveTo>
                    <a:pt x="46" y="100"/>
                  </a:moveTo>
                  <a:cubicBezTo>
                    <a:pt x="28" y="82"/>
                    <a:pt x="28" y="51"/>
                    <a:pt x="46" y="33"/>
                  </a:cubicBezTo>
                  <a:cubicBezTo>
                    <a:pt x="65" y="15"/>
                    <a:pt x="95" y="15"/>
                    <a:pt x="113" y="33"/>
                  </a:cubicBezTo>
                  <a:cubicBezTo>
                    <a:pt x="132" y="52"/>
                    <a:pt x="132" y="82"/>
                    <a:pt x="113" y="100"/>
                  </a:cubicBezTo>
                  <a:cubicBezTo>
                    <a:pt x="95" y="118"/>
                    <a:pt x="65" y="118"/>
                    <a:pt x="46" y="10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1E1B3-A94A-FC48-8AED-70A44864DA78}"/>
              </a:ext>
            </a:extLst>
          </p:cNvPr>
          <p:cNvGrpSpPr/>
          <p:nvPr/>
        </p:nvGrpSpPr>
        <p:grpSpPr>
          <a:xfrm>
            <a:off x="6225399" y="2406488"/>
            <a:ext cx="272404" cy="325498"/>
            <a:chOff x="6816561" y="3832745"/>
            <a:chExt cx="298961" cy="35723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8F31D54-4B83-3B9E-1204-60886FDA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6561" y="3832745"/>
              <a:ext cx="298961" cy="35723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356B19-6A81-9B9F-75A6-9C6197886000}"/>
                </a:ext>
              </a:extLst>
            </p:cNvPr>
            <p:cNvSpPr/>
            <p:nvPr/>
          </p:nvSpPr>
          <p:spPr>
            <a:xfrm>
              <a:off x="6841655" y="3915188"/>
              <a:ext cx="247882" cy="250583"/>
            </a:xfrm>
            <a:custGeom>
              <a:avLst/>
              <a:gdLst>
                <a:gd name="connsiteX0" fmla="*/ 134973 w 247882"/>
                <a:gd name="connsiteY0" fmla="*/ 174 h 250583"/>
                <a:gd name="connsiteX1" fmla="*/ 247239 w 247882"/>
                <a:gd name="connsiteY1" fmla="*/ 137676 h 250583"/>
                <a:gd name="connsiteX2" fmla="*/ 109735 w 247882"/>
                <a:gd name="connsiteY2" fmla="*/ 249940 h 250583"/>
                <a:gd name="connsiteX3" fmla="*/ 778 w 247882"/>
                <a:gd name="connsiteY3" fmla="*/ 156300 h 250583"/>
                <a:gd name="connsiteX4" fmla="*/ 81 w 247882"/>
                <a:gd name="connsiteY4" fmla="*/ 153689 h 250583"/>
                <a:gd name="connsiteX5" fmla="*/ 123660 w 247882"/>
                <a:gd name="connsiteY5" fmla="*/ 126363 h 250583"/>
                <a:gd name="connsiteX6" fmla="*/ 118090 w 247882"/>
                <a:gd name="connsiteY6" fmla="*/ 0 h 250583"/>
                <a:gd name="connsiteX7" fmla="*/ 134973 w 247882"/>
                <a:gd name="connsiteY7" fmla="*/ 174 h 2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882" h="250583">
                  <a:moveTo>
                    <a:pt x="134973" y="174"/>
                  </a:moveTo>
                  <a:cubicBezTo>
                    <a:pt x="203899" y="7136"/>
                    <a:pt x="254201" y="68751"/>
                    <a:pt x="247239" y="137676"/>
                  </a:cubicBezTo>
                  <a:cubicBezTo>
                    <a:pt x="240276" y="206601"/>
                    <a:pt x="178661" y="256902"/>
                    <a:pt x="109735" y="249940"/>
                  </a:cubicBezTo>
                  <a:cubicBezTo>
                    <a:pt x="55779" y="244546"/>
                    <a:pt x="13484" y="205732"/>
                    <a:pt x="778" y="156300"/>
                  </a:cubicBezTo>
                  <a:cubicBezTo>
                    <a:pt x="604" y="155430"/>
                    <a:pt x="-267" y="154560"/>
                    <a:pt x="81" y="153689"/>
                  </a:cubicBezTo>
                  <a:cubicBezTo>
                    <a:pt x="430" y="152993"/>
                    <a:pt x="123660" y="126363"/>
                    <a:pt x="123660" y="126363"/>
                  </a:cubicBezTo>
                  <a:lnTo>
                    <a:pt x="118090" y="0"/>
                  </a:lnTo>
                  <a:lnTo>
                    <a:pt x="134973" y="174"/>
                  </a:lnTo>
                  <a:close/>
                </a:path>
              </a:pathLst>
            </a:custGeom>
            <a:gradFill>
              <a:gsLst>
                <a:gs pos="0">
                  <a:srgbClr val="50E6FF"/>
                </a:gs>
                <a:gs pos="100000">
                  <a:srgbClr val="00BBDA"/>
                </a:gs>
              </a:gsLst>
              <a:lin ang="5400000" scaled="1"/>
            </a:gra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6C4A4B9-424A-7B49-0386-1BA377768714}"/>
                </a:ext>
              </a:extLst>
            </p:cNvPr>
            <p:cNvGrpSpPr/>
            <p:nvPr/>
          </p:nvGrpSpPr>
          <p:grpSpPr>
            <a:xfrm>
              <a:off x="6946130" y="3915346"/>
              <a:ext cx="33534" cy="142074"/>
              <a:chOff x="6414325" y="3718513"/>
              <a:chExt cx="33534" cy="14207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D242DC-1873-EC33-717D-DB2726553E7F}"/>
                  </a:ext>
                </a:extLst>
              </p:cNvPr>
              <p:cNvSpPr/>
              <p:nvPr/>
            </p:nvSpPr>
            <p:spPr>
              <a:xfrm>
                <a:off x="6414325" y="3827254"/>
                <a:ext cx="33534" cy="33333"/>
              </a:xfrm>
              <a:custGeom>
                <a:avLst/>
                <a:gdLst>
                  <a:gd name="connsiteX0" fmla="*/ 3900 w 33534"/>
                  <a:gd name="connsiteY0" fmla="*/ 27197 h 33333"/>
                  <a:gd name="connsiteX1" fmla="*/ 27398 w 33534"/>
                  <a:gd name="connsiteY1" fmla="*/ 29633 h 33333"/>
                  <a:gd name="connsiteX2" fmla="*/ 29835 w 33534"/>
                  <a:gd name="connsiteY2" fmla="*/ 6136 h 33333"/>
                  <a:gd name="connsiteX3" fmla="*/ 6337 w 33534"/>
                  <a:gd name="connsiteY3" fmla="*/ 3699 h 33333"/>
                  <a:gd name="connsiteX4" fmla="*/ 3900 w 33534"/>
                  <a:gd name="connsiteY4" fmla="*/ 27197 h 3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34" h="33333">
                    <a:moveTo>
                      <a:pt x="3900" y="27197"/>
                    </a:moveTo>
                    <a:cubicBezTo>
                      <a:pt x="9644" y="34333"/>
                      <a:pt x="20261" y="35377"/>
                      <a:pt x="27398" y="29633"/>
                    </a:cubicBezTo>
                    <a:cubicBezTo>
                      <a:pt x="34534" y="23890"/>
                      <a:pt x="35578" y="13273"/>
                      <a:pt x="29835" y="6136"/>
                    </a:cubicBezTo>
                    <a:cubicBezTo>
                      <a:pt x="24091" y="-1000"/>
                      <a:pt x="13474" y="-2044"/>
                      <a:pt x="6337" y="3699"/>
                    </a:cubicBezTo>
                    <a:cubicBezTo>
                      <a:pt x="-973" y="9617"/>
                      <a:pt x="-2191" y="19887"/>
                      <a:pt x="3900" y="271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578E3EB-48C6-766B-C97A-E9E8F342C009}"/>
                  </a:ext>
                </a:extLst>
              </p:cNvPr>
              <p:cNvSpPr/>
              <p:nvPr/>
            </p:nvSpPr>
            <p:spPr>
              <a:xfrm>
                <a:off x="6425710" y="3718513"/>
                <a:ext cx="10095" cy="118182"/>
              </a:xfrm>
              <a:custGeom>
                <a:avLst/>
                <a:gdLst>
                  <a:gd name="connsiteX0" fmla="*/ 9747 w 10095"/>
                  <a:gd name="connsiteY0" fmla="*/ 0 h 118182"/>
                  <a:gd name="connsiteX1" fmla="*/ 0 w 10095"/>
                  <a:gd name="connsiteY1" fmla="*/ 0 h 118182"/>
                  <a:gd name="connsiteX2" fmla="*/ 348 w 10095"/>
                  <a:gd name="connsiteY2" fmla="*/ 118182 h 118182"/>
                  <a:gd name="connsiteX3" fmla="*/ 10095 w 10095"/>
                  <a:gd name="connsiteY3" fmla="*/ 118182 h 118182"/>
                  <a:gd name="connsiteX4" fmla="*/ 9747 w 10095"/>
                  <a:gd name="connsiteY4" fmla="*/ 0 h 11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5" h="118182">
                    <a:moveTo>
                      <a:pt x="9747" y="0"/>
                    </a:moveTo>
                    <a:lnTo>
                      <a:pt x="0" y="0"/>
                    </a:lnTo>
                    <a:lnTo>
                      <a:pt x="348" y="118182"/>
                    </a:lnTo>
                    <a:lnTo>
                      <a:pt x="10095" y="118182"/>
                    </a:lnTo>
                    <a:lnTo>
                      <a:pt x="9747" y="0"/>
                    </a:ln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DF3FC4-7A87-77FF-A74A-5BFABA896E95}"/>
              </a:ext>
            </a:extLst>
          </p:cNvPr>
          <p:cNvGrpSpPr/>
          <p:nvPr/>
        </p:nvGrpSpPr>
        <p:grpSpPr>
          <a:xfrm>
            <a:off x="6238626" y="3905694"/>
            <a:ext cx="224714" cy="326960"/>
            <a:chOff x="8568743" y="3763384"/>
            <a:chExt cx="295428" cy="42984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5B4DDB-4E33-D9B3-7138-F39A4731B1B1}"/>
                </a:ext>
              </a:extLst>
            </p:cNvPr>
            <p:cNvSpPr/>
            <p:nvPr/>
          </p:nvSpPr>
          <p:spPr>
            <a:xfrm>
              <a:off x="8568743" y="3964831"/>
              <a:ext cx="295428" cy="228402"/>
            </a:xfrm>
            <a:custGeom>
              <a:avLst/>
              <a:gdLst>
                <a:gd name="connsiteX0" fmla="*/ 295429 w 295428"/>
                <a:gd name="connsiteY0" fmla="*/ 201627 h 228402"/>
                <a:gd name="connsiteX1" fmla="*/ 268654 w 295428"/>
                <a:gd name="connsiteY1" fmla="*/ 228402 h 228402"/>
                <a:gd name="connsiteX2" fmla="*/ 26774 w 295428"/>
                <a:gd name="connsiteY2" fmla="*/ 228402 h 228402"/>
                <a:gd name="connsiteX3" fmla="*/ 0 w 295428"/>
                <a:gd name="connsiteY3" fmla="*/ 201627 h 228402"/>
                <a:gd name="connsiteX4" fmla="*/ 0 w 295428"/>
                <a:gd name="connsiteY4" fmla="*/ 0 h 228402"/>
                <a:gd name="connsiteX5" fmla="*/ 295429 w 295428"/>
                <a:gd name="connsiteY5" fmla="*/ 0 h 228402"/>
                <a:gd name="connsiteX6" fmla="*/ 295429 w 295428"/>
                <a:gd name="connsiteY6" fmla="*/ 201627 h 22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28" h="228402">
                  <a:moveTo>
                    <a:pt x="295429" y="201627"/>
                  </a:moveTo>
                  <a:cubicBezTo>
                    <a:pt x="295429" y="216381"/>
                    <a:pt x="283225" y="228402"/>
                    <a:pt x="268654" y="228402"/>
                  </a:cubicBezTo>
                  <a:lnTo>
                    <a:pt x="26774" y="228402"/>
                  </a:lnTo>
                  <a:cubicBezTo>
                    <a:pt x="12203" y="228402"/>
                    <a:pt x="0" y="216381"/>
                    <a:pt x="0" y="201627"/>
                  </a:cubicBezTo>
                  <a:lnTo>
                    <a:pt x="0" y="0"/>
                  </a:lnTo>
                  <a:lnTo>
                    <a:pt x="295429" y="0"/>
                  </a:lnTo>
                  <a:lnTo>
                    <a:pt x="295429" y="201627"/>
                  </a:lnTo>
                  <a:close/>
                </a:path>
              </a:pathLst>
            </a:custGeom>
            <a:solidFill>
              <a:srgbClr val="0069B8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D9164C-296F-FC47-C796-3211E7F105FC}"/>
                </a:ext>
              </a:extLst>
            </p:cNvPr>
            <p:cNvSpPr/>
            <p:nvPr/>
          </p:nvSpPr>
          <p:spPr>
            <a:xfrm>
              <a:off x="8568743" y="3911282"/>
              <a:ext cx="295428" cy="80324"/>
            </a:xfrm>
            <a:custGeom>
              <a:avLst/>
              <a:gdLst>
                <a:gd name="connsiteX0" fmla="*/ 295429 w 295428"/>
                <a:gd name="connsiteY0" fmla="*/ 53549 h 80324"/>
                <a:gd name="connsiteX1" fmla="*/ 268654 w 295428"/>
                <a:gd name="connsiteY1" fmla="*/ 80323 h 80324"/>
                <a:gd name="connsiteX2" fmla="*/ 26774 w 295428"/>
                <a:gd name="connsiteY2" fmla="*/ 80323 h 80324"/>
                <a:gd name="connsiteX3" fmla="*/ 0 w 295428"/>
                <a:gd name="connsiteY3" fmla="*/ 53549 h 80324"/>
                <a:gd name="connsiteX4" fmla="*/ 0 w 295428"/>
                <a:gd name="connsiteY4" fmla="*/ 26774 h 80324"/>
                <a:gd name="connsiteX5" fmla="*/ 26774 w 295428"/>
                <a:gd name="connsiteY5" fmla="*/ 0 h 80324"/>
                <a:gd name="connsiteX6" fmla="*/ 268654 w 295428"/>
                <a:gd name="connsiteY6" fmla="*/ 0 h 80324"/>
                <a:gd name="connsiteX7" fmla="*/ 295429 w 295428"/>
                <a:gd name="connsiteY7" fmla="*/ 26774 h 80324"/>
                <a:gd name="connsiteX8" fmla="*/ 295429 w 295428"/>
                <a:gd name="connsiteY8" fmla="*/ 53549 h 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428" h="80324">
                  <a:moveTo>
                    <a:pt x="295429" y="53549"/>
                  </a:moveTo>
                  <a:cubicBezTo>
                    <a:pt x="295429" y="68302"/>
                    <a:pt x="283225" y="80323"/>
                    <a:pt x="268654" y="80323"/>
                  </a:cubicBezTo>
                  <a:lnTo>
                    <a:pt x="26774" y="80323"/>
                  </a:lnTo>
                  <a:cubicBezTo>
                    <a:pt x="12203" y="80505"/>
                    <a:pt x="0" y="68302"/>
                    <a:pt x="0" y="53549"/>
                  </a:cubicBezTo>
                  <a:lnTo>
                    <a:pt x="0" y="26774"/>
                  </a:lnTo>
                  <a:cubicBezTo>
                    <a:pt x="0" y="12021"/>
                    <a:pt x="12203" y="0"/>
                    <a:pt x="26774" y="0"/>
                  </a:cubicBezTo>
                  <a:lnTo>
                    <a:pt x="268654" y="0"/>
                  </a:lnTo>
                  <a:cubicBezTo>
                    <a:pt x="283408" y="0"/>
                    <a:pt x="295429" y="12203"/>
                    <a:pt x="295429" y="26774"/>
                  </a:cubicBezTo>
                  <a:lnTo>
                    <a:pt x="295429" y="53549"/>
                  </a:lnTo>
                  <a:close/>
                </a:path>
              </a:pathLst>
            </a:custGeom>
            <a:solidFill>
              <a:schemeClr val="accent1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C6952-FF21-7046-D86E-6AAEB5965F2D}"/>
                </a:ext>
              </a:extLst>
            </p:cNvPr>
            <p:cNvSpPr/>
            <p:nvPr/>
          </p:nvSpPr>
          <p:spPr>
            <a:xfrm>
              <a:off x="8568743" y="3971565"/>
              <a:ext cx="295428" cy="221662"/>
            </a:xfrm>
            <a:custGeom>
              <a:avLst/>
              <a:gdLst>
                <a:gd name="connsiteX0" fmla="*/ 268654 w 295428"/>
                <a:gd name="connsiteY0" fmla="*/ 26956 h 221662"/>
                <a:gd name="connsiteX1" fmla="*/ 161010 w 295428"/>
                <a:gd name="connsiteY1" fmla="*/ 26956 h 221662"/>
                <a:gd name="connsiteX2" fmla="*/ 147532 w 295428"/>
                <a:gd name="connsiteY2" fmla="*/ 40435 h 221662"/>
                <a:gd name="connsiteX3" fmla="*/ 147532 w 295428"/>
                <a:gd name="connsiteY3" fmla="*/ 194888 h 221662"/>
                <a:gd name="connsiteX4" fmla="*/ 134054 w 295428"/>
                <a:gd name="connsiteY4" fmla="*/ 208366 h 221662"/>
                <a:gd name="connsiteX5" fmla="*/ 26774 w 295428"/>
                <a:gd name="connsiteY5" fmla="*/ 208366 h 221662"/>
                <a:gd name="connsiteX6" fmla="*/ 0 w 295428"/>
                <a:gd name="connsiteY6" fmla="*/ 181410 h 221662"/>
                <a:gd name="connsiteX7" fmla="*/ 0 w 295428"/>
                <a:gd name="connsiteY7" fmla="*/ 194888 h 221662"/>
                <a:gd name="connsiteX8" fmla="*/ 26774 w 295428"/>
                <a:gd name="connsiteY8" fmla="*/ 221663 h 221662"/>
                <a:gd name="connsiteX9" fmla="*/ 268654 w 295428"/>
                <a:gd name="connsiteY9" fmla="*/ 221663 h 221662"/>
                <a:gd name="connsiteX10" fmla="*/ 295429 w 295428"/>
                <a:gd name="connsiteY10" fmla="*/ 194888 h 221662"/>
                <a:gd name="connsiteX11" fmla="*/ 295429 w 295428"/>
                <a:gd name="connsiteY11" fmla="*/ 0 h 221662"/>
                <a:gd name="connsiteX12" fmla="*/ 268654 w 295428"/>
                <a:gd name="connsiteY12" fmla="*/ 26956 h 22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428" h="221662">
                  <a:moveTo>
                    <a:pt x="268654" y="26956"/>
                  </a:moveTo>
                  <a:lnTo>
                    <a:pt x="161010" y="26956"/>
                  </a:lnTo>
                  <a:cubicBezTo>
                    <a:pt x="153725" y="26956"/>
                    <a:pt x="147532" y="32967"/>
                    <a:pt x="147532" y="40435"/>
                  </a:cubicBezTo>
                  <a:lnTo>
                    <a:pt x="147532" y="194888"/>
                  </a:lnTo>
                  <a:cubicBezTo>
                    <a:pt x="147532" y="202174"/>
                    <a:pt x="141522" y="208366"/>
                    <a:pt x="134054" y="208366"/>
                  </a:cubicBezTo>
                  <a:lnTo>
                    <a:pt x="26774" y="208366"/>
                  </a:lnTo>
                  <a:cubicBezTo>
                    <a:pt x="12203" y="208366"/>
                    <a:pt x="0" y="196163"/>
                    <a:pt x="0" y="181410"/>
                  </a:cubicBezTo>
                  <a:lnTo>
                    <a:pt x="0" y="194888"/>
                  </a:lnTo>
                  <a:cubicBezTo>
                    <a:pt x="0" y="209641"/>
                    <a:pt x="12203" y="221663"/>
                    <a:pt x="26774" y="221663"/>
                  </a:cubicBezTo>
                  <a:lnTo>
                    <a:pt x="268654" y="221663"/>
                  </a:lnTo>
                  <a:cubicBezTo>
                    <a:pt x="283408" y="221663"/>
                    <a:pt x="295429" y="209459"/>
                    <a:pt x="295429" y="194888"/>
                  </a:cubicBezTo>
                  <a:lnTo>
                    <a:pt x="295429" y="0"/>
                  </a:lnTo>
                  <a:cubicBezTo>
                    <a:pt x="295429" y="14753"/>
                    <a:pt x="283408" y="26956"/>
                    <a:pt x="268654" y="26956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FB045C-16D0-4ABD-3DB8-53562270C779}"/>
                </a:ext>
              </a:extLst>
            </p:cNvPr>
            <p:cNvSpPr/>
            <p:nvPr/>
          </p:nvSpPr>
          <p:spPr>
            <a:xfrm>
              <a:off x="8673289" y="4047520"/>
              <a:ext cx="86152" cy="86333"/>
            </a:xfrm>
            <a:custGeom>
              <a:avLst/>
              <a:gdLst>
                <a:gd name="connsiteX0" fmla="*/ 43167 w 86152"/>
                <a:gd name="connsiteY0" fmla="*/ 0 h 86333"/>
                <a:gd name="connsiteX1" fmla="*/ 0 w 86152"/>
                <a:gd name="connsiteY1" fmla="*/ 43167 h 86333"/>
                <a:gd name="connsiteX2" fmla="*/ 43167 w 86152"/>
                <a:gd name="connsiteY2" fmla="*/ 86334 h 86333"/>
                <a:gd name="connsiteX3" fmla="*/ 86152 w 86152"/>
                <a:gd name="connsiteY3" fmla="*/ 43167 h 86333"/>
                <a:gd name="connsiteX4" fmla="*/ 43167 w 86152"/>
                <a:gd name="connsiteY4" fmla="*/ 0 h 8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2" h="86333">
                  <a:moveTo>
                    <a:pt x="43167" y="0"/>
                  </a:moveTo>
                  <a:cubicBezTo>
                    <a:pt x="19307" y="0"/>
                    <a:pt x="0" y="19307"/>
                    <a:pt x="0" y="43167"/>
                  </a:cubicBezTo>
                  <a:cubicBezTo>
                    <a:pt x="0" y="67027"/>
                    <a:pt x="19307" y="86334"/>
                    <a:pt x="43167" y="86334"/>
                  </a:cubicBezTo>
                  <a:cubicBezTo>
                    <a:pt x="67027" y="86334"/>
                    <a:pt x="86152" y="66844"/>
                    <a:pt x="86152" y="43167"/>
                  </a:cubicBezTo>
                  <a:cubicBezTo>
                    <a:pt x="86334" y="19307"/>
                    <a:pt x="67027" y="0"/>
                    <a:pt x="43167" y="0"/>
                  </a:cubicBezTo>
                  <a:close/>
                </a:path>
              </a:pathLst>
            </a:custGeom>
            <a:solidFill>
              <a:srgbClr val="50E6FF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30585A-C932-65A0-47CC-3E58FB6430A7}"/>
                </a:ext>
              </a:extLst>
            </p:cNvPr>
            <p:cNvSpPr/>
            <p:nvPr/>
          </p:nvSpPr>
          <p:spPr>
            <a:xfrm>
              <a:off x="8602439" y="3931315"/>
              <a:ext cx="53548" cy="40434"/>
            </a:xfrm>
            <a:custGeom>
              <a:avLst/>
              <a:gdLst>
                <a:gd name="connsiteX0" fmla="*/ 53549 w 53548"/>
                <a:gd name="connsiteY0" fmla="*/ 20217 h 40434"/>
                <a:gd name="connsiteX1" fmla="*/ 26774 w 53548"/>
                <a:gd name="connsiteY1" fmla="*/ 40435 h 40434"/>
                <a:gd name="connsiteX2" fmla="*/ 0 w 53548"/>
                <a:gd name="connsiteY2" fmla="*/ 20217 h 40434"/>
                <a:gd name="connsiteX3" fmla="*/ 26774 w 53548"/>
                <a:gd name="connsiteY3" fmla="*/ 0 h 40434"/>
                <a:gd name="connsiteX4" fmla="*/ 53549 w 53548"/>
                <a:gd name="connsiteY4" fmla="*/ 20217 h 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8" h="40434">
                  <a:moveTo>
                    <a:pt x="53549" y="20217"/>
                  </a:moveTo>
                  <a:cubicBezTo>
                    <a:pt x="53549" y="31328"/>
                    <a:pt x="41527" y="40435"/>
                    <a:pt x="26774" y="40435"/>
                  </a:cubicBezTo>
                  <a:cubicBezTo>
                    <a:pt x="12021" y="40435"/>
                    <a:pt x="0" y="31328"/>
                    <a:pt x="0" y="20217"/>
                  </a:cubicBezTo>
                  <a:cubicBezTo>
                    <a:pt x="0" y="9107"/>
                    <a:pt x="12021" y="0"/>
                    <a:pt x="26774" y="0"/>
                  </a:cubicBezTo>
                  <a:cubicBezTo>
                    <a:pt x="41527" y="0"/>
                    <a:pt x="53549" y="8925"/>
                    <a:pt x="53549" y="20217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6EEC7-0EB5-FEB2-B226-55ABF9397C2D}"/>
                </a:ext>
              </a:extLst>
            </p:cNvPr>
            <p:cNvSpPr/>
            <p:nvPr/>
          </p:nvSpPr>
          <p:spPr>
            <a:xfrm>
              <a:off x="8777108" y="3931315"/>
              <a:ext cx="53549" cy="40437"/>
            </a:xfrm>
            <a:custGeom>
              <a:avLst/>
              <a:gdLst>
                <a:gd name="connsiteX0" fmla="*/ 53549 w 53549"/>
                <a:gd name="connsiteY0" fmla="*/ 20220 h 40437"/>
                <a:gd name="connsiteX1" fmla="*/ 26775 w 53549"/>
                <a:gd name="connsiteY1" fmla="*/ 40437 h 40437"/>
                <a:gd name="connsiteX2" fmla="*/ 0 w 53549"/>
                <a:gd name="connsiteY2" fmla="*/ 20220 h 40437"/>
                <a:gd name="connsiteX3" fmla="*/ 26775 w 53549"/>
                <a:gd name="connsiteY3" fmla="*/ 3 h 40437"/>
                <a:gd name="connsiteX4" fmla="*/ 53549 w 53549"/>
                <a:gd name="connsiteY4" fmla="*/ 20220 h 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9" h="40437">
                  <a:moveTo>
                    <a:pt x="53549" y="20220"/>
                  </a:moveTo>
                  <a:cubicBezTo>
                    <a:pt x="53549" y="31331"/>
                    <a:pt x="41528" y="40437"/>
                    <a:pt x="26775" y="40437"/>
                  </a:cubicBezTo>
                  <a:cubicBezTo>
                    <a:pt x="12021" y="40437"/>
                    <a:pt x="0" y="31513"/>
                    <a:pt x="0" y="20220"/>
                  </a:cubicBezTo>
                  <a:cubicBezTo>
                    <a:pt x="0" y="9109"/>
                    <a:pt x="12021" y="3"/>
                    <a:pt x="26775" y="3"/>
                  </a:cubicBezTo>
                  <a:cubicBezTo>
                    <a:pt x="41528" y="-179"/>
                    <a:pt x="53549" y="8927"/>
                    <a:pt x="53549" y="20220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A03D3-47D3-B6A2-764C-074169C9BE34}"/>
                </a:ext>
              </a:extLst>
            </p:cNvPr>
            <p:cNvSpPr/>
            <p:nvPr/>
          </p:nvSpPr>
          <p:spPr>
            <a:xfrm>
              <a:off x="8608814" y="3763384"/>
              <a:ext cx="214923" cy="208366"/>
            </a:xfrm>
            <a:custGeom>
              <a:avLst/>
              <a:gdLst>
                <a:gd name="connsiteX0" fmla="*/ 107644 w 214923"/>
                <a:gd name="connsiteY0" fmla="*/ 0 h 208366"/>
                <a:gd name="connsiteX1" fmla="*/ 0 w 214923"/>
                <a:gd name="connsiteY1" fmla="*/ 107644 h 208366"/>
                <a:gd name="connsiteX2" fmla="*/ 0 w 214923"/>
                <a:gd name="connsiteY2" fmla="*/ 201445 h 208366"/>
                <a:gd name="connsiteX3" fmla="*/ 20217 w 214923"/>
                <a:gd name="connsiteY3" fmla="*/ 208366 h 208366"/>
                <a:gd name="connsiteX4" fmla="*/ 40435 w 214923"/>
                <a:gd name="connsiteY4" fmla="*/ 201445 h 208366"/>
                <a:gd name="connsiteX5" fmla="*/ 40435 w 214923"/>
                <a:gd name="connsiteY5" fmla="*/ 107644 h 208366"/>
                <a:gd name="connsiteX6" fmla="*/ 107462 w 214923"/>
                <a:gd name="connsiteY6" fmla="*/ 40617 h 208366"/>
                <a:gd name="connsiteX7" fmla="*/ 174489 w 214923"/>
                <a:gd name="connsiteY7" fmla="*/ 107644 h 208366"/>
                <a:gd name="connsiteX8" fmla="*/ 174489 w 214923"/>
                <a:gd name="connsiteY8" fmla="*/ 188149 h 208366"/>
                <a:gd name="connsiteX9" fmla="*/ 194706 w 214923"/>
                <a:gd name="connsiteY9" fmla="*/ 201627 h 208366"/>
                <a:gd name="connsiteX10" fmla="*/ 214923 w 214923"/>
                <a:gd name="connsiteY10" fmla="*/ 188149 h 208366"/>
                <a:gd name="connsiteX11" fmla="*/ 214923 w 214923"/>
                <a:gd name="connsiteY11" fmla="*/ 107644 h 208366"/>
                <a:gd name="connsiteX12" fmla="*/ 107644 w 214923"/>
                <a:gd name="connsiteY12" fmla="*/ 0 h 2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923" h="208366">
                  <a:moveTo>
                    <a:pt x="107644" y="0"/>
                  </a:moveTo>
                  <a:cubicBezTo>
                    <a:pt x="48267" y="0"/>
                    <a:pt x="0" y="48085"/>
                    <a:pt x="0" y="107644"/>
                  </a:cubicBezTo>
                  <a:lnTo>
                    <a:pt x="0" y="201445"/>
                  </a:lnTo>
                  <a:cubicBezTo>
                    <a:pt x="4918" y="205634"/>
                    <a:pt x="12021" y="208366"/>
                    <a:pt x="20217" y="208366"/>
                  </a:cubicBezTo>
                  <a:cubicBezTo>
                    <a:pt x="28414" y="208366"/>
                    <a:pt x="35335" y="205634"/>
                    <a:pt x="40435" y="201445"/>
                  </a:cubicBezTo>
                  <a:lnTo>
                    <a:pt x="40435" y="107644"/>
                  </a:lnTo>
                  <a:cubicBezTo>
                    <a:pt x="40435" y="70670"/>
                    <a:pt x="70670" y="40617"/>
                    <a:pt x="107462" y="40617"/>
                  </a:cubicBezTo>
                  <a:cubicBezTo>
                    <a:pt x="144436" y="40617"/>
                    <a:pt x="174489" y="70852"/>
                    <a:pt x="174489" y="107644"/>
                  </a:cubicBezTo>
                  <a:lnTo>
                    <a:pt x="174489" y="188149"/>
                  </a:lnTo>
                  <a:cubicBezTo>
                    <a:pt x="174489" y="195434"/>
                    <a:pt x="183413" y="201627"/>
                    <a:pt x="194706" y="201627"/>
                  </a:cubicBezTo>
                  <a:cubicBezTo>
                    <a:pt x="205817" y="201627"/>
                    <a:pt x="214923" y="195617"/>
                    <a:pt x="214923" y="188149"/>
                  </a:cubicBezTo>
                  <a:lnTo>
                    <a:pt x="214923" y="107644"/>
                  </a:lnTo>
                  <a:cubicBezTo>
                    <a:pt x="215105" y="48085"/>
                    <a:pt x="166839" y="0"/>
                    <a:pt x="107644" y="0"/>
                  </a:cubicBezTo>
                  <a:close/>
                </a:path>
              </a:pathLst>
            </a:custGeom>
            <a:solidFill>
              <a:srgbClr val="005696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7F6B1A-567D-7D31-DB3C-152CAF65AE1C}"/>
                </a:ext>
              </a:extLst>
            </p:cNvPr>
            <p:cNvSpPr/>
            <p:nvPr/>
          </p:nvSpPr>
          <p:spPr>
            <a:xfrm>
              <a:off x="8608628" y="3803790"/>
              <a:ext cx="100722" cy="167776"/>
            </a:xfrm>
            <a:custGeom>
              <a:avLst/>
              <a:gdLst>
                <a:gd name="connsiteX0" fmla="*/ 69212 w 100722"/>
                <a:gd name="connsiteY0" fmla="*/ 4944 h 167776"/>
                <a:gd name="connsiteX1" fmla="*/ 27139 w 100722"/>
                <a:gd name="connsiteY1" fmla="*/ 70150 h 167776"/>
                <a:gd name="connsiteX2" fmla="*/ 27139 w 100722"/>
                <a:gd name="connsiteY2" fmla="*/ 138998 h 167776"/>
                <a:gd name="connsiteX3" fmla="*/ 10200 w 100722"/>
                <a:gd name="connsiteY3" fmla="*/ 151930 h 167776"/>
                <a:gd name="connsiteX4" fmla="*/ 0 w 100722"/>
                <a:gd name="connsiteY4" fmla="*/ 147377 h 167776"/>
                <a:gd name="connsiteX5" fmla="*/ 0 w 100722"/>
                <a:gd name="connsiteY5" fmla="*/ 160855 h 167776"/>
                <a:gd name="connsiteX6" fmla="*/ 20218 w 100722"/>
                <a:gd name="connsiteY6" fmla="*/ 167776 h 167776"/>
                <a:gd name="connsiteX7" fmla="*/ 26957 w 100722"/>
                <a:gd name="connsiteY7" fmla="*/ 167048 h 167776"/>
                <a:gd name="connsiteX8" fmla="*/ 30964 w 100722"/>
                <a:gd name="connsiteY8" fmla="*/ 166137 h 167776"/>
                <a:gd name="connsiteX9" fmla="*/ 32785 w 100722"/>
                <a:gd name="connsiteY9" fmla="*/ 165408 h 167776"/>
                <a:gd name="connsiteX10" fmla="*/ 35335 w 100722"/>
                <a:gd name="connsiteY10" fmla="*/ 164133 h 167776"/>
                <a:gd name="connsiteX11" fmla="*/ 36610 w 100722"/>
                <a:gd name="connsiteY11" fmla="*/ 163405 h 167776"/>
                <a:gd name="connsiteX12" fmla="*/ 40252 w 100722"/>
                <a:gd name="connsiteY12" fmla="*/ 161037 h 167776"/>
                <a:gd name="connsiteX13" fmla="*/ 40252 w 100722"/>
                <a:gd name="connsiteY13" fmla="*/ 67418 h 167776"/>
                <a:gd name="connsiteX14" fmla="*/ 100722 w 100722"/>
                <a:gd name="connsiteY14" fmla="*/ 573 h 167776"/>
                <a:gd name="connsiteX15" fmla="*/ 69212 w 100722"/>
                <a:gd name="connsiteY15" fmla="*/ 4944 h 1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722" h="167776">
                  <a:moveTo>
                    <a:pt x="69212" y="4944"/>
                  </a:moveTo>
                  <a:cubicBezTo>
                    <a:pt x="43349" y="15872"/>
                    <a:pt x="27139" y="42101"/>
                    <a:pt x="27139" y="70150"/>
                  </a:cubicBezTo>
                  <a:lnTo>
                    <a:pt x="27139" y="138998"/>
                  </a:lnTo>
                  <a:cubicBezTo>
                    <a:pt x="27139" y="147741"/>
                    <a:pt x="18760" y="154298"/>
                    <a:pt x="10200" y="151930"/>
                  </a:cubicBezTo>
                  <a:cubicBezTo>
                    <a:pt x="6011" y="150837"/>
                    <a:pt x="2368" y="149380"/>
                    <a:pt x="0" y="147377"/>
                  </a:cubicBezTo>
                  <a:lnTo>
                    <a:pt x="0" y="160855"/>
                  </a:lnTo>
                  <a:cubicBezTo>
                    <a:pt x="4918" y="165044"/>
                    <a:pt x="12021" y="167776"/>
                    <a:pt x="20218" y="167776"/>
                  </a:cubicBezTo>
                  <a:cubicBezTo>
                    <a:pt x="22403" y="167776"/>
                    <a:pt x="24771" y="167594"/>
                    <a:pt x="26957" y="167048"/>
                  </a:cubicBezTo>
                  <a:cubicBezTo>
                    <a:pt x="28232" y="166866"/>
                    <a:pt x="29506" y="166501"/>
                    <a:pt x="30964" y="166137"/>
                  </a:cubicBezTo>
                  <a:cubicBezTo>
                    <a:pt x="31510" y="165955"/>
                    <a:pt x="32238" y="165772"/>
                    <a:pt x="32785" y="165408"/>
                  </a:cubicBezTo>
                  <a:cubicBezTo>
                    <a:pt x="33695" y="165044"/>
                    <a:pt x="34606" y="164680"/>
                    <a:pt x="35335" y="164133"/>
                  </a:cubicBezTo>
                  <a:cubicBezTo>
                    <a:pt x="35699" y="163951"/>
                    <a:pt x="36245" y="163769"/>
                    <a:pt x="36610" y="163405"/>
                  </a:cubicBezTo>
                  <a:cubicBezTo>
                    <a:pt x="37885" y="162676"/>
                    <a:pt x="38978" y="161765"/>
                    <a:pt x="40252" y="161037"/>
                  </a:cubicBezTo>
                  <a:lnTo>
                    <a:pt x="40252" y="67418"/>
                  </a:lnTo>
                  <a:cubicBezTo>
                    <a:pt x="40252" y="32629"/>
                    <a:pt x="66845" y="3851"/>
                    <a:pt x="100722" y="573"/>
                  </a:cubicBezTo>
                  <a:cubicBezTo>
                    <a:pt x="91069" y="-884"/>
                    <a:pt x="80323" y="391"/>
                    <a:pt x="69212" y="4944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6DED56-4CB3-D2C4-6536-06C3FE6F08A5}"/>
                </a:ext>
              </a:extLst>
            </p:cNvPr>
            <p:cNvSpPr/>
            <p:nvPr/>
          </p:nvSpPr>
          <p:spPr>
            <a:xfrm>
              <a:off x="8709719" y="3763384"/>
              <a:ext cx="114018" cy="208002"/>
            </a:xfrm>
            <a:custGeom>
              <a:avLst/>
              <a:gdLst>
                <a:gd name="connsiteX0" fmla="*/ 6739 w 114018"/>
                <a:gd name="connsiteY0" fmla="*/ 0 h 208002"/>
                <a:gd name="connsiteX1" fmla="*/ 0 w 114018"/>
                <a:gd name="connsiteY1" fmla="*/ 364 h 208002"/>
                <a:gd name="connsiteX2" fmla="*/ 100723 w 114018"/>
                <a:gd name="connsiteY2" fmla="*/ 107462 h 208002"/>
                <a:gd name="connsiteX3" fmla="*/ 100723 w 114018"/>
                <a:gd name="connsiteY3" fmla="*/ 179224 h 208002"/>
                <a:gd name="connsiteX4" fmla="*/ 83784 w 114018"/>
                <a:gd name="connsiteY4" fmla="*/ 192156 h 208002"/>
                <a:gd name="connsiteX5" fmla="*/ 73584 w 114018"/>
                <a:gd name="connsiteY5" fmla="*/ 187603 h 208002"/>
                <a:gd name="connsiteX6" fmla="*/ 73584 w 114018"/>
                <a:gd name="connsiteY6" fmla="*/ 201081 h 208002"/>
                <a:gd name="connsiteX7" fmla="*/ 93801 w 114018"/>
                <a:gd name="connsiteY7" fmla="*/ 208002 h 208002"/>
                <a:gd name="connsiteX8" fmla="*/ 114018 w 114018"/>
                <a:gd name="connsiteY8" fmla="*/ 201081 h 208002"/>
                <a:gd name="connsiteX9" fmla="*/ 114018 w 114018"/>
                <a:gd name="connsiteY9" fmla="*/ 107462 h 208002"/>
                <a:gd name="connsiteX10" fmla="*/ 6739 w 114018"/>
                <a:gd name="connsiteY10" fmla="*/ 0 h 20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018" h="208002">
                  <a:moveTo>
                    <a:pt x="6739" y="0"/>
                  </a:moveTo>
                  <a:cubicBezTo>
                    <a:pt x="4553" y="0"/>
                    <a:pt x="2185" y="182"/>
                    <a:pt x="0" y="364"/>
                  </a:cubicBezTo>
                  <a:cubicBezTo>
                    <a:pt x="56280" y="4007"/>
                    <a:pt x="100723" y="50453"/>
                    <a:pt x="100723" y="107462"/>
                  </a:cubicBezTo>
                  <a:lnTo>
                    <a:pt x="100723" y="179224"/>
                  </a:lnTo>
                  <a:cubicBezTo>
                    <a:pt x="100723" y="187967"/>
                    <a:pt x="92344" y="194524"/>
                    <a:pt x="83784" y="192156"/>
                  </a:cubicBezTo>
                  <a:cubicBezTo>
                    <a:pt x="79594" y="191063"/>
                    <a:pt x="75952" y="189606"/>
                    <a:pt x="73584" y="187603"/>
                  </a:cubicBezTo>
                  <a:lnTo>
                    <a:pt x="73584" y="201081"/>
                  </a:lnTo>
                  <a:cubicBezTo>
                    <a:pt x="78501" y="205270"/>
                    <a:pt x="85787" y="208002"/>
                    <a:pt x="93801" y="208002"/>
                  </a:cubicBezTo>
                  <a:cubicBezTo>
                    <a:pt x="101815" y="208002"/>
                    <a:pt x="108919" y="205270"/>
                    <a:pt x="114018" y="201081"/>
                  </a:cubicBezTo>
                  <a:lnTo>
                    <a:pt x="114018" y="107462"/>
                  </a:lnTo>
                  <a:cubicBezTo>
                    <a:pt x="114200" y="48085"/>
                    <a:pt x="65934" y="0"/>
                    <a:pt x="6739" y="0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CC4418-C964-3BEF-5414-E9BFFBC08D97}"/>
              </a:ext>
            </a:extLst>
          </p:cNvPr>
          <p:cNvSpPr txBox="1"/>
          <p:nvPr/>
        </p:nvSpPr>
        <p:spPr>
          <a:xfrm>
            <a:off x="6649015" y="483856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defTabSz="914192">
              <a:spcAft>
                <a:spcPts val="1000"/>
              </a:spcAft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URL / Header </a:t>
            </a:r>
            <a:r>
              <a:rPr lang="en-US" sz="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atin typeface="Segoe UI Semibold"/>
              </a:rPr>
              <a:t>Redirect,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Rewrite,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Routing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088BE53B-581F-3948-C005-3EA3E809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5277" y="5318442"/>
            <a:ext cx="271413" cy="2714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292C0F-A6C1-0E07-0C8D-028961443E00}"/>
              </a:ext>
            </a:extLst>
          </p:cNvPr>
          <p:cNvSpPr txBox="1"/>
          <p:nvPr/>
        </p:nvSpPr>
        <p:spPr>
          <a:xfrm>
            <a:off x="6649015" y="5219063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Monitor &amp; Troubleshoot via Azure Monitor, Prometheus, local backend health, and resource status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31C66-A086-5D73-AFF3-A89E56B85FDC}"/>
              </a:ext>
            </a:extLst>
          </p:cNvPr>
          <p:cNvSpPr txBox="1"/>
          <p:nvPr/>
        </p:nvSpPr>
        <p:spPr>
          <a:xfrm>
            <a:off x="6649015" y="5874944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Weigh traffic for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blue/green deployments</a:t>
            </a:r>
          </a:p>
        </p:txBody>
      </p:sp>
      <p:pic>
        <p:nvPicPr>
          <p:cNvPr id="63" name="Graphic 62" descr="Scales of justice with solid fill">
            <a:extLst>
              <a:ext uri="{FF2B5EF4-FFF2-40B4-BE49-F238E27FC236}">
                <a16:creationId xmlns:a16="http://schemas.microsoft.com/office/drawing/2014/main" id="{8569249F-9197-E797-9D08-D39A356EC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064" y="5820768"/>
            <a:ext cx="354901" cy="354901"/>
          </a:xfrm>
          <a:prstGeom prst="rect">
            <a:avLst/>
          </a:prstGeom>
        </p:spPr>
      </p:pic>
      <p:pic>
        <p:nvPicPr>
          <p:cNvPr id="65" name="Picture 64" descr="A diagram of a computer&#10;&#10;Description automatically generated">
            <a:extLst>
              <a:ext uri="{FF2B5EF4-FFF2-40B4-BE49-F238E27FC236}">
                <a16:creationId xmlns:a16="http://schemas.microsoft.com/office/drawing/2014/main" id="{45750FE5-EF90-DEA3-BA86-BAB91A27F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13" y="1824663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288AF83-4774-0387-5676-15B059FD0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094" y="211138"/>
            <a:ext cx="1336848" cy="1336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453E8D-9565-6E16-04F8-5ECD4A71A375}"/>
              </a:ext>
            </a:extLst>
          </p:cNvPr>
          <p:cNvSpPr txBox="1"/>
          <p:nvPr/>
        </p:nvSpPr>
        <p:spPr>
          <a:xfrm>
            <a:off x="6649015" y="290632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External to cluster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– offload network compute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A9B507A8-8632-4BF0-B09F-C20ABCF40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81" y="2898336"/>
            <a:ext cx="341405" cy="341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727E1-E141-9321-FAC5-C5AC4A3F1295}"/>
              </a:ext>
            </a:extLst>
          </p:cNvPr>
          <p:cNvSpPr txBox="1"/>
          <p:nvPr/>
        </p:nvSpPr>
        <p:spPr>
          <a:xfrm>
            <a:off x="6649015" y="443910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resource lifecycle via Kubernetes or Azure</a:t>
            </a:r>
          </a:p>
        </p:txBody>
      </p:sp>
      <p:grpSp>
        <p:nvGrpSpPr>
          <p:cNvPr id="5" name="nodes">
            <a:extLst>
              <a:ext uri="{FF2B5EF4-FFF2-40B4-BE49-F238E27FC236}">
                <a16:creationId xmlns:a16="http://schemas.microsoft.com/office/drawing/2014/main" id="{4147DD0F-626D-4965-5898-5847F8AF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399" y="4402758"/>
            <a:ext cx="326950" cy="325922"/>
            <a:chOff x="1016" y="765"/>
            <a:chExt cx="318" cy="31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85E8C7AC-7CDF-C200-D61B-337D3AD19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8" y="767"/>
              <a:ext cx="31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4F3038E-E660-4A59-B4D2-01F6AC539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901"/>
              <a:ext cx="86" cy="89"/>
            </a:xfrm>
            <a:custGeom>
              <a:avLst/>
              <a:gdLst>
                <a:gd name="T0" fmla="*/ 47 w 47"/>
                <a:gd name="T1" fmla="*/ 4 h 48"/>
                <a:gd name="T2" fmla="*/ 44 w 47"/>
                <a:gd name="T3" fmla="*/ 0 h 48"/>
                <a:gd name="T4" fmla="*/ 16 w 47"/>
                <a:gd name="T5" fmla="*/ 29 h 48"/>
                <a:gd name="T6" fmla="*/ 11 w 47"/>
                <a:gd name="T7" fmla="*/ 27 h 48"/>
                <a:gd name="T8" fmla="*/ 0 w 47"/>
                <a:gd name="T9" fmla="*/ 37 h 48"/>
                <a:gd name="T10" fmla="*/ 11 w 47"/>
                <a:gd name="T11" fmla="*/ 48 h 48"/>
                <a:gd name="T12" fmla="*/ 21 w 47"/>
                <a:gd name="T13" fmla="*/ 37 h 48"/>
                <a:gd name="T14" fmla="*/ 19 w 47"/>
                <a:gd name="T15" fmla="*/ 32 h 48"/>
                <a:gd name="T16" fmla="*/ 47 w 47"/>
                <a:gd name="T1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47" y="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4" y="28"/>
                    <a:pt x="12" y="27"/>
                    <a:pt x="11" y="27"/>
                  </a:cubicBezTo>
                  <a:cubicBezTo>
                    <a:pt x="5" y="27"/>
                    <a:pt x="0" y="32"/>
                    <a:pt x="0" y="37"/>
                  </a:cubicBezTo>
                  <a:cubicBezTo>
                    <a:pt x="0" y="43"/>
                    <a:pt x="5" y="48"/>
                    <a:pt x="11" y="48"/>
                  </a:cubicBezTo>
                  <a:cubicBezTo>
                    <a:pt x="16" y="48"/>
                    <a:pt x="21" y="43"/>
                    <a:pt x="21" y="37"/>
                  </a:cubicBezTo>
                  <a:cubicBezTo>
                    <a:pt x="21" y="36"/>
                    <a:pt x="20" y="34"/>
                    <a:pt x="19" y="32"/>
                  </a:cubicBezTo>
                  <a:lnTo>
                    <a:pt x="47" y="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C83666D-F6F5-077C-880A-670A00B1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903"/>
              <a:ext cx="70" cy="113"/>
            </a:xfrm>
            <a:custGeom>
              <a:avLst/>
              <a:gdLst>
                <a:gd name="T0" fmla="*/ 23 w 38"/>
                <a:gd name="T1" fmla="*/ 31 h 61"/>
                <a:gd name="T2" fmla="*/ 20 w 38"/>
                <a:gd name="T3" fmla="*/ 31 h 61"/>
                <a:gd name="T4" fmla="*/ 5 w 38"/>
                <a:gd name="T5" fmla="*/ 0 h 61"/>
                <a:gd name="T6" fmla="*/ 0 w 38"/>
                <a:gd name="T7" fmla="*/ 2 h 61"/>
                <a:gd name="T8" fmla="*/ 15 w 38"/>
                <a:gd name="T9" fmla="*/ 33 h 61"/>
                <a:gd name="T10" fmla="*/ 8 w 38"/>
                <a:gd name="T11" fmla="*/ 46 h 61"/>
                <a:gd name="T12" fmla="*/ 23 w 38"/>
                <a:gd name="T13" fmla="*/ 61 h 61"/>
                <a:gd name="T14" fmla="*/ 38 w 38"/>
                <a:gd name="T15" fmla="*/ 46 h 61"/>
                <a:gd name="T16" fmla="*/ 23 w 38"/>
                <a:gd name="T17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1">
                  <a:moveTo>
                    <a:pt x="23" y="31"/>
                  </a:moveTo>
                  <a:cubicBezTo>
                    <a:pt x="22" y="31"/>
                    <a:pt x="21" y="31"/>
                    <a:pt x="20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1" y="36"/>
                    <a:pt x="8" y="41"/>
                    <a:pt x="8" y="46"/>
                  </a:cubicBezTo>
                  <a:cubicBezTo>
                    <a:pt x="8" y="55"/>
                    <a:pt x="15" y="61"/>
                    <a:pt x="23" y="61"/>
                  </a:cubicBezTo>
                  <a:cubicBezTo>
                    <a:pt x="32" y="61"/>
                    <a:pt x="38" y="55"/>
                    <a:pt x="38" y="46"/>
                  </a:cubicBezTo>
                  <a:cubicBezTo>
                    <a:pt x="38" y="38"/>
                    <a:pt x="32" y="31"/>
                    <a:pt x="23" y="3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62DF0A-FDFE-632C-6B5D-166DB09BE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900"/>
              <a:ext cx="124" cy="51"/>
            </a:xfrm>
            <a:custGeom>
              <a:avLst/>
              <a:gdLst>
                <a:gd name="T0" fmla="*/ 57 w 67"/>
                <a:gd name="T1" fmla="*/ 8 h 28"/>
                <a:gd name="T2" fmla="*/ 48 w 67"/>
                <a:gd name="T3" fmla="*/ 13 h 28"/>
                <a:gd name="T4" fmla="*/ 1 w 67"/>
                <a:gd name="T5" fmla="*/ 0 h 28"/>
                <a:gd name="T6" fmla="*/ 0 w 67"/>
                <a:gd name="T7" fmla="*/ 5 h 28"/>
                <a:gd name="T8" fmla="*/ 46 w 67"/>
                <a:gd name="T9" fmla="*/ 18 h 28"/>
                <a:gd name="T10" fmla="*/ 46 w 67"/>
                <a:gd name="T11" fmla="*/ 18 h 28"/>
                <a:gd name="T12" fmla="*/ 57 w 67"/>
                <a:gd name="T13" fmla="*/ 28 h 28"/>
                <a:gd name="T14" fmla="*/ 67 w 67"/>
                <a:gd name="T15" fmla="*/ 18 h 28"/>
                <a:gd name="T16" fmla="*/ 57 w 67"/>
                <a:gd name="T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8">
                  <a:moveTo>
                    <a:pt x="57" y="8"/>
                  </a:moveTo>
                  <a:cubicBezTo>
                    <a:pt x="53" y="8"/>
                    <a:pt x="50" y="10"/>
                    <a:pt x="48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4"/>
                    <a:pt x="51" y="28"/>
                    <a:pt x="57" y="28"/>
                  </a:cubicBezTo>
                  <a:cubicBezTo>
                    <a:pt x="62" y="28"/>
                    <a:pt x="67" y="24"/>
                    <a:pt x="67" y="18"/>
                  </a:cubicBezTo>
                  <a:cubicBezTo>
                    <a:pt x="67" y="13"/>
                    <a:pt x="62" y="8"/>
                    <a:pt x="57" y="8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1C5136-3842-4AE4-74B8-7FDCD599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839"/>
              <a:ext cx="114" cy="70"/>
            </a:xfrm>
            <a:custGeom>
              <a:avLst/>
              <a:gdLst>
                <a:gd name="T0" fmla="*/ 62 w 62"/>
                <a:gd name="T1" fmla="*/ 34 h 38"/>
                <a:gd name="T2" fmla="*/ 30 w 62"/>
                <a:gd name="T3" fmla="*/ 19 h 38"/>
                <a:gd name="T4" fmla="*/ 31 w 62"/>
                <a:gd name="T5" fmla="*/ 16 h 38"/>
                <a:gd name="T6" fmla="*/ 15 w 62"/>
                <a:gd name="T7" fmla="*/ 0 h 38"/>
                <a:gd name="T8" fmla="*/ 0 w 62"/>
                <a:gd name="T9" fmla="*/ 16 h 38"/>
                <a:gd name="T10" fmla="*/ 15 w 62"/>
                <a:gd name="T11" fmla="*/ 31 h 38"/>
                <a:gd name="T12" fmla="*/ 28 w 62"/>
                <a:gd name="T13" fmla="*/ 23 h 38"/>
                <a:gd name="T14" fmla="*/ 59 w 62"/>
                <a:gd name="T15" fmla="*/ 38 h 38"/>
                <a:gd name="T16" fmla="*/ 62 w 62"/>
                <a:gd name="T17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8">
                  <a:moveTo>
                    <a:pt x="62" y="34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1" y="17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3"/>
                  </a:cubicBezTo>
                  <a:cubicBezTo>
                    <a:pt x="59" y="38"/>
                    <a:pt x="59" y="38"/>
                    <a:pt x="59" y="38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3E7A52F-0569-4933-E02F-80187DBE9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822"/>
              <a:ext cx="179" cy="87"/>
            </a:xfrm>
            <a:custGeom>
              <a:avLst/>
              <a:gdLst>
                <a:gd name="T0" fmla="*/ 87 w 97"/>
                <a:gd name="T1" fmla="*/ 0 h 47"/>
                <a:gd name="T2" fmla="*/ 77 w 97"/>
                <a:gd name="T3" fmla="*/ 10 h 47"/>
                <a:gd name="T4" fmla="*/ 77 w 97"/>
                <a:gd name="T5" fmla="*/ 13 h 47"/>
                <a:gd name="T6" fmla="*/ 0 w 97"/>
                <a:gd name="T7" fmla="*/ 42 h 47"/>
                <a:gd name="T8" fmla="*/ 1 w 97"/>
                <a:gd name="T9" fmla="*/ 47 h 47"/>
                <a:gd name="T10" fmla="*/ 80 w 97"/>
                <a:gd name="T11" fmla="*/ 17 h 47"/>
                <a:gd name="T12" fmla="*/ 87 w 97"/>
                <a:gd name="T13" fmla="*/ 20 h 47"/>
                <a:gd name="T14" fmla="*/ 97 w 97"/>
                <a:gd name="T15" fmla="*/ 10 h 47"/>
                <a:gd name="T16" fmla="*/ 87 w 9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7">
                  <a:moveTo>
                    <a:pt x="87" y="0"/>
                  </a:moveTo>
                  <a:cubicBezTo>
                    <a:pt x="81" y="0"/>
                    <a:pt x="77" y="5"/>
                    <a:pt x="77" y="10"/>
                  </a:cubicBezTo>
                  <a:cubicBezTo>
                    <a:pt x="77" y="11"/>
                    <a:pt x="77" y="12"/>
                    <a:pt x="77" y="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9"/>
                    <a:pt x="84" y="20"/>
                    <a:pt x="87" y="20"/>
                  </a:cubicBezTo>
                  <a:cubicBezTo>
                    <a:pt x="93" y="20"/>
                    <a:pt x="97" y="16"/>
                    <a:pt x="97" y="10"/>
                  </a:cubicBezTo>
                  <a:cubicBezTo>
                    <a:pt x="97" y="5"/>
                    <a:pt x="93" y="0"/>
                    <a:pt x="87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B63FC7F-8EA9-5E18-47E4-FF9705A1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802"/>
              <a:ext cx="37" cy="103"/>
            </a:xfrm>
            <a:custGeom>
              <a:avLst/>
              <a:gdLst>
                <a:gd name="T0" fmla="*/ 20 w 20"/>
                <a:gd name="T1" fmla="*/ 10 h 56"/>
                <a:gd name="T2" fmla="*/ 10 w 20"/>
                <a:gd name="T3" fmla="*/ 0 h 56"/>
                <a:gd name="T4" fmla="*/ 0 w 20"/>
                <a:gd name="T5" fmla="*/ 10 h 56"/>
                <a:gd name="T6" fmla="*/ 9 w 20"/>
                <a:gd name="T7" fmla="*/ 20 h 56"/>
                <a:gd name="T8" fmla="*/ 13 w 20"/>
                <a:gd name="T9" fmla="*/ 56 h 56"/>
                <a:gd name="T10" fmla="*/ 18 w 20"/>
                <a:gd name="T11" fmla="*/ 56 h 56"/>
                <a:gd name="T12" fmla="*/ 14 w 20"/>
                <a:gd name="T13" fmla="*/ 20 h 56"/>
                <a:gd name="T14" fmla="*/ 20 w 20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6">
                  <a:moveTo>
                    <a:pt x="20" y="10"/>
                  </a:move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8"/>
                    <a:pt x="20" y="15"/>
                    <a:pt x="20" y="1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E33786B5-D8FB-2621-7A96-9A0EB7E6E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868"/>
              <a:ext cx="76" cy="7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F8AB0D01-3778-ED26-2590-5860AC137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765"/>
              <a:ext cx="19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13">
              <a:extLst>
                <a:ext uri="{FF2B5EF4-FFF2-40B4-BE49-F238E27FC236}">
                  <a16:creationId xmlns:a16="http://schemas.microsoft.com/office/drawing/2014/main" id="{33F10911-3754-5F9A-F9F9-9111D274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006"/>
              <a:ext cx="18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14">
              <a:extLst>
                <a:ext uri="{FF2B5EF4-FFF2-40B4-BE49-F238E27FC236}">
                  <a16:creationId xmlns:a16="http://schemas.microsoft.com/office/drawing/2014/main" id="{B80F108A-171E-676B-F3AE-CAEC8089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935"/>
              <a:ext cx="19" cy="1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251F51A3-2962-B917-EC25-874B11B32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900"/>
              <a:ext cx="146" cy="182"/>
            </a:xfrm>
            <a:custGeom>
              <a:avLst/>
              <a:gdLst>
                <a:gd name="T0" fmla="*/ 65 w 79"/>
                <a:gd name="T1" fmla="*/ 80 h 99"/>
                <a:gd name="T2" fmla="*/ 79 w 79"/>
                <a:gd name="T3" fmla="*/ 0 h 99"/>
                <a:gd name="T4" fmla="*/ 19 w 79"/>
                <a:gd name="T5" fmla="*/ 13 h 99"/>
                <a:gd name="T6" fmla="*/ 10 w 79"/>
                <a:gd name="T7" fmla="*/ 8 h 99"/>
                <a:gd name="T8" fmla="*/ 0 w 79"/>
                <a:gd name="T9" fmla="*/ 18 h 99"/>
                <a:gd name="T10" fmla="*/ 10 w 79"/>
                <a:gd name="T11" fmla="*/ 28 h 99"/>
                <a:gd name="T12" fmla="*/ 21 w 79"/>
                <a:gd name="T13" fmla="*/ 18 h 99"/>
                <a:gd name="T14" fmla="*/ 72 w 79"/>
                <a:gd name="T15" fmla="*/ 6 h 99"/>
                <a:gd name="T16" fmla="*/ 60 w 79"/>
                <a:gd name="T17" fmla="*/ 79 h 99"/>
                <a:gd name="T18" fmla="*/ 51 w 79"/>
                <a:gd name="T19" fmla="*/ 89 h 99"/>
                <a:gd name="T20" fmla="*/ 61 w 79"/>
                <a:gd name="T21" fmla="*/ 99 h 99"/>
                <a:gd name="T22" fmla="*/ 71 w 79"/>
                <a:gd name="T23" fmla="*/ 89 h 99"/>
                <a:gd name="T24" fmla="*/ 65 w 79"/>
                <a:gd name="T25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9">
                  <a:moveTo>
                    <a:pt x="65" y="8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0"/>
                    <a:pt x="14" y="8"/>
                    <a:pt x="10" y="8"/>
                  </a:cubicBezTo>
                  <a:cubicBezTo>
                    <a:pt x="5" y="8"/>
                    <a:pt x="0" y="12"/>
                    <a:pt x="0" y="18"/>
                  </a:cubicBezTo>
                  <a:cubicBezTo>
                    <a:pt x="0" y="23"/>
                    <a:pt x="5" y="28"/>
                    <a:pt x="10" y="28"/>
                  </a:cubicBezTo>
                  <a:cubicBezTo>
                    <a:pt x="16" y="28"/>
                    <a:pt x="20" y="24"/>
                    <a:pt x="21" y="1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5" y="79"/>
                    <a:pt x="51" y="84"/>
                    <a:pt x="51" y="89"/>
                  </a:cubicBezTo>
                  <a:cubicBezTo>
                    <a:pt x="51" y="95"/>
                    <a:pt x="55" y="99"/>
                    <a:pt x="61" y="99"/>
                  </a:cubicBezTo>
                  <a:cubicBezTo>
                    <a:pt x="66" y="99"/>
                    <a:pt x="71" y="94"/>
                    <a:pt x="71" y="89"/>
                  </a:cubicBezTo>
                  <a:cubicBezTo>
                    <a:pt x="71" y="85"/>
                    <a:pt x="68" y="81"/>
                    <a:pt x="65" y="8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E1B9B7BB-6621-672F-9598-859688B46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802"/>
              <a:ext cx="107" cy="107"/>
            </a:xfrm>
            <a:custGeom>
              <a:avLst/>
              <a:gdLst>
                <a:gd name="T0" fmla="*/ 47 w 58"/>
                <a:gd name="T1" fmla="*/ 0 h 58"/>
                <a:gd name="T2" fmla="*/ 37 w 58"/>
                <a:gd name="T3" fmla="*/ 10 h 58"/>
                <a:gd name="T4" fmla="*/ 39 w 58"/>
                <a:gd name="T5" fmla="*/ 15 h 58"/>
                <a:gd name="T6" fmla="*/ 0 w 58"/>
                <a:gd name="T7" fmla="*/ 54 h 58"/>
                <a:gd name="T8" fmla="*/ 3 w 58"/>
                <a:gd name="T9" fmla="*/ 58 h 58"/>
                <a:gd name="T10" fmla="*/ 42 w 58"/>
                <a:gd name="T11" fmla="*/ 19 h 58"/>
                <a:gd name="T12" fmla="*/ 47 w 58"/>
                <a:gd name="T13" fmla="*/ 20 h 58"/>
                <a:gd name="T14" fmla="*/ 58 w 58"/>
                <a:gd name="T15" fmla="*/ 10 h 58"/>
                <a:gd name="T16" fmla="*/ 47 w 5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47" y="0"/>
                  </a:moveTo>
                  <a:cubicBezTo>
                    <a:pt x="42" y="0"/>
                    <a:pt x="37" y="5"/>
                    <a:pt x="37" y="10"/>
                  </a:cubicBezTo>
                  <a:cubicBezTo>
                    <a:pt x="37" y="12"/>
                    <a:pt x="38" y="14"/>
                    <a:pt x="39" y="1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4" y="20"/>
                    <a:pt x="46" y="20"/>
                    <a:pt x="47" y="20"/>
                  </a:cubicBezTo>
                  <a:cubicBezTo>
                    <a:pt x="53" y="20"/>
                    <a:pt x="58" y="16"/>
                    <a:pt x="58" y="10"/>
                  </a:cubicBezTo>
                  <a:cubicBezTo>
                    <a:pt x="58" y="5"/>
                    <a:pt x="53" y="0"/>
                    <a:pt x="47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550CE95C-B9CA-7FAB-9573-9C1B5D269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1025"/>
              <a:ext cx="18" cy="20"/>
            </a:xfrm>
            <a:custGeom>
              <a:avLst/>
              <a:gdLst>
                <a:gd name="T0" fmla="*/ 5 w 10"/>
                <a:gd name="T1" fmla="*/ 11 h 11"/>
                <a:gd name="T2" fmla="*/ 0 w 10"/>
                <a:gd name="T3" fmla="*/ 6 h 11"/>
                <a:gd name="T4" fmla="*/ 5 w 10"/>
                <a:gd name="T5" fmla="*/ 0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8"/>
                    <a:pt x="8" y="11"/>
                    <a:pt x="5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Oval 18">
              <a:extLst>
                <a:ext uri="{FF2B5EF4-FFF2-40B4-BE49-F238E27FC236}">
                  <a16:creationId xmlns:a16="http://schemas.microsoft.com/office/drawing/2014/main" id="{F53C0D61-4396-0100-4BCE-C5FF43F4A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765"/>
              <a:ext cx="20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7" name="Graphic 76" descr="Pencil outline">
            <a:extLst>
              <a:ext uri="{FF2B5EF4-FFF2-40B4-BE49-F238E27FC236}">
                <a16:creationId xmlns:a16="http://schemas.microsoft.com/office/drawing/2014/main" id="{F6CDADD4-2775-4328-DC3D-4BDD391E2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154" y="4815156"/>
            <a:ext cx="290325" cy="2903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16707B-C575-E87B-E0C0-7C25F4E5F0D1}"/>
              </a:ext>
            </a:extLst>
          </p:cNvPr>
          <p:cNvSpPr txBox="1"/>
          <p:nvPr/>
        </p:nvSpPr>
        <p:spPr>
          <a:xfrm>
            <a:off x="6654434" y="6283647"/>
            <a:ext cx="466181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HTTP/S, Server-Sent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Events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WebSocket,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2EC9E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7" name="Graphic 46" descr="Web design outline">
            <a:extLst>
              <a:ext uri="{FF2B5EF4-FFF2-40B4-BE49-F238E27FC236}">
                <a16:creationId xmlns:a16="http://schemas.microsoft.com/office/drawing/2014/main" id="{F3FC0BBC-FFEA-6FDB-7F63-52D1B61384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5064" y="6222546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1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1.11111E-6 L 2.29167E-6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1.11111E-6 L -0.01575 0.0002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1.11111E-6 L -0.01576 0.00023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2.22222E-6 L -0.01576 0.00023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-0.01576 0.00023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2.96296E-6 L -0.01576 0.00023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2.96296E-6 L -0.01576 0.00023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85185E-6 L -0.01576 0.00023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43" grpId="0"/>
      <p:bldP spid="43" grpId="1"/>
      <p:bldP spid="61" grpId="0"/>
      <p:bldP spid="61" grpId="1"/>
      <p:bldP spid="62" grpId="0"/>
      <p:bldP spid="62" grpId="1"/>
      <p:bldP spid="69" grpId="0"/>
      <p:bldP spid="69" grpId="1"/>
      <p:bldP spid="3" grpId="0"/>
      <p:bldP spid="3" grpId="1"/>
      <p:bldP spid="45" grpId="0"/>
      <p:bldP spid="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0982-DCED-FB6C-00D1-83FAAC7E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B39F2-B768-D420-8E65-F6160F190B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342D-F618-7351-1E0D-3A64FCD48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Current state (AGIC)      |        Successor (AGC)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17426-4279-6062-E296-ECC7F814E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E9AAAF6E-CA2C-7F2F-9C5B-4AA7C93D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FE3FB980-C538-320F-2FA5-4FE7756F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2" y="1522548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6564-C272-7E3A-1CE2-5D46D9921F8F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32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D98B1-5EA9-1CBD-E095-B83B977638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E3FCA-4A1D-7ECB-FDD1-EC4E2829D4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pic>
        <p:nvPicPr>
          <p:cNvPr id="5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78F7E5C1-9BEC-E17B-DBF1-5D3849D6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" y="1079555"/>
            <a:ext cx="6503185" cy="52688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47983-50D9-76D5-3271-A70C02E19518}"/>
              </a:ext>
            </a:extLst>
          </p:cNvPr>
          <p:cNvSpPr txBox="1"/>
          <p:nvPr/>
        </p:nvSpPr>
        <p:spPr>
          <a:xfrm>
            <a:off x="7503116" y="1493051"/>
            <a:ext cx="377582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 of 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Resource Manager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Kubernetes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3B976-C3EA-4416-208F-7F762B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5639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79DCB-BE81-7661-40D8-84A59052A4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19E9C-8998-0E2B-F785-9828DBEDE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47" y="5734286"/>
            <a:ext cx="8722640" cy="430887"/>
          </a:xfrm>
        </p:spPr>
        <p:txBody>
          <a:bodyPr/>
          <a:lstStyle/>
          <a:p>
            <a:r>
              <a:rPr lang="en-US" sz="2800">
                <a:hlinkClick r:id="rId2"/>
              </a:rPr>
              <a:t>Introduction - Kubernetes Gateway API (k8s.io)</a:t>
            </a:r>
            <a:endParaRPr lang="en-US" sz="2800"/>
          </a:p>
        </p:txBody>
      </p:sp>
      <p:pic>
        <p:nvPicPr>
          <p:cNvPr id="3074" name="Picture 2" descr="Gateway API Model">
            <a:extLst>
              <a:ext uri="{FF2B5EF4-FFF2-40B4-BE49-F238E27FC236}">
                <a16:creationId xmlns:a16="http://schemas.microsoft.com/office/drawing/2014/main" id="{83A55462-4326-036C-D5A4-4516E0CC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" y="1671823"/>
            <a:ext cx="5604125" cy="3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5F0F9D-84D6-E57E-B7E2-35A4C3E69AEE}"/>
              </a:ext>
            </a:extLst>
          </p:cNvPr>
          <p:cNvSpPr txBox="1">
            <a:spLocks/>
          </p:cNvSpPr>
          <p:nvPr/>
        </p:nvSpPr>
        <p:spPr>
          <a:xfrm>
            <a:off x="584200" y="207604"/>
            <a:ext cx="1102518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b="1" i="0" kern="1200" spc="0" baseline="0">
                <a:solidFill>
                  <a:schemeClr val="bg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Gateway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2AE4A-5341-5937-E190-EFCCA8F0131D}"/>
              </a:ext>
            </a:extLst>
          </p:cNvPr>
          <p:cNvSpPr txBox="1"/>
          <p:nvPr/>
        </p:nvSpPr>
        <p:spPr>
          <a:xfrm>
            <a:off x="5831052" y="1137306"/>
            <a:ext cx="37029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Gateway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annotations: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-namespace: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gatewayClassName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azure-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-external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listeners: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name: http-listener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port: 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protocol: HTTP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allowedRoutes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namespaces: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from: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6F1F-F234-06E9-35CF-D6D92433363F}"/>
              </a:ext>
            </a:extLst>
          </p:cNvPr>
          <p:cNvSpPr txBox="1"/>
          <p:nvPr/>
        </p:nvSpPr>
        <p:spPr>
          <a:xfrm>
            <a:off x="9225912" y="1174412"/>
            <a:ext cx="61047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name: rewrite-example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parentRefs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hostnames: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"contoso.com"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rules: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matches: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PathPrefix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value: /shop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filters: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/ecommerce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C4DE63-A5F4-D46B-B91E-F6B3F34E1603}"/>
              </a:ext>
            </a:extLst>
          </p:cNvPr>
          <p:cNvCxnSpPr/>
          <p:nvPr/>
        </p:nvCxnSpPr>
        <p:spPr>
          <a:xfrm>
            <a:off x="5698671" y="1036864"/>
            <a:ext cx="0" cy="45720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D2B261-08D9-EFCC-99BE-3CEDEEE28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433750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73C77-2B58-E72E-BE84-5B69DB30B5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8E464-EE03-9508-D646-0C458DAA3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Migration to Application Gateway for Containers</a:t>
            </a:r>
          </a:p>
        </p:txBody>
      </p:sp>
      <p:pic>
        <p:nvPicPr>
          <p:cNvPr id="1026" name="Picture 2" descr="A diagram showing Application Gateway for Containers and Application Gateway Ingress controllers coexisting for migration.">
            <a:extLst>
              <a:ext uri="{FF2B5EF4-FFF2-40B4-BE49-F238E27FC236}">
                <a16:creationId xmlns:a16="http://schemas.microsoft.com/office/drawing/2014/main" id="{11A598F5-2C19-87C8-DF95-E42B89D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2" y="1143362"/>
            <a:ext cx="4613275" cy="545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ABE7-786C-572D-9EAB-10BDE154B455}"/>
              </a:ext>
            </a:extLst>
          </p:cNvPr>
          <p:cNvSpPr txBox="1"/>
          <p:nvPr/>
        </p:nvSpPr>
        <p:spPr>
          <a:xfrm>
            <a:off x="531781" y="1414398"/>
            <a:ext cx="61027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Parallel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Enable an incremental migration approach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Allow for end-to-end validation prior to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Ensure no downtime</a:t>
            </a:r>
          </a:p>
        </p:txBody>
      </p:sp>
    </p:spTree>
    <p:extLst>
      <p:ext uri="{BB962C8B-B14F-4D97-AF65-F5344CB8AC3E}">
        <p14:creationId xmlns:p14="http://schemas.microsoft.com/office/powerpoint/2010/main" val="7314585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E5C4C-8124-FCA6-744A-6A89284D0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A7558-CD9B-97CB-757A-C23EAA28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4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B403ECFCA38408C46593040879936" ma:contentTypeVersion="51" ma:contentTypeDescription="Create a new document." ma:contentTypeScope="" ma:versionID="e0ac39e91eaf0afa3df4090e58a34271">
  <xsd:schema xmlns:xsd="http://www.w3.org/2001/XMLSchema" xmlns:xs="http://www.w3.org/2001/XMLSchema" xmlns:p="http://schemas.microsoft.com/office/2006/metadata/properties" xmlns:ns1="http://schemas.microsoft.com/sharepoint/v3" xmlns:ns2="fc205547-6301-4fed-a6c9-2775ee5907b0" xmlns:ns3="230e9df3-be65-4c73-a93b-d1236ebd677e" xmlns:ns4="92db9a93-4266-4d59-a951-1488a2b91283" targetNamespace="http://schemas.microsoft.com/office/2006/metadata/properties" ma:root="true" ma:fieldsID="f8a8ee66ade13e0e72f80636d1f46a98" ns1:_="" ns2:_="" ns3:_="" ns4:_="">
    <xsd:import namespace="http://schemas.microsoft.com/sharepoint/v3"/>
    <xsd:import namespace="fc205547-6301-4fed-a6c9-2775ee5907b0"/>
    <xsd:import namespace="230e9df3-be65-4c73-a93b-d1236ebd677e"/>
    <xsd:import namespace="92db9a93-4266-4d59-a951-1488a2b91283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2:MediaServiceKeyPoints" minOccurs="0"/>
                <xsd:element ref="ns2:_Flow_SignoffStatus" minOccurs="0"/>
                <xsd:element ref="ns3:Folder" minOccurs="0"/>
                <xsd:element ref="ns4:SharedWithUsers" minOccurs="0"/>
                <xsd:element ref="ns4:SharedWithDetail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Rating" minOccurs="0"/>
                <xsd:element ref="ns2:DateOfTraining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Remarks" minOccurs="0"/>
                <xsd:element ref="ns2:MediaServiceSystemTags" minOccurs="0"/>
                <xsd:element ref="ns2:ExceptionReason" minOccurs="0"/>
                <xsd:element ref="ns2:ExceptionDescription" minOccurs="0"/>
                <xsd:element ref="ns2:Owner" minOccurs="0"/>
                <xsd:element ref="ns2:MediaServiceBillingMetadata" minOccurs="0"/>
                <xsd:element ref="ns2:Presented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5547-6301-4fed-a6c9-2775ee5907b0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" nillable="true" ma:displayName="Sign-off status" ma:internalName="Sign_x002d_off_x0020_status" ma:readOnly="false">
      <xsd:simpleType>
        <xsd:restriction base="dms:Text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Comment" ma:index="24" nillable="true" ma:displayName="Comment" ma:description="Any extra information about the resume in single line." ma:format="Dropdown" ma:internalName="Comment">
      <xsd:simpleType>
        <xsd:restriction base="dms:Text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ating" ma:index="28" nillable="true" ma:displayName="Rating" ma:decimals="0" ma:description="Rate the document " ma:format="Dropdown" ma:internalName="Rating" ma:percentage="FALSE">
      <xsd:simpleType>
        <xsd:restriction base="dms:Number"/>
      </xsd:simpleType>
    </xsd:element>
    <xsd:element name="DateOfTraining" ma:index="29" nillable="true" ma:displayName="DateOfTraining" ma:format="Dropdown" ma:internalName="DateOfTraining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Remarks" ma:index="33" nillable="true" ma:displayName="Remarks" ma:format="Dropdown" ma:internalName="Remarks">
      <xsd:simpleType>
        <xsd:restriction base="dms:Text">
          <xsd:maxLength value="255"/>
        </xsd:restriction>
      </xsd:simpleType>
    </xsd:element>
    <xsd:element name="MediaServiceSystemTags" ma:index="34" nillable="true" ma:displayName="MediaServiceSystemTags" ma:hidden="true" ma:internalName="MediaServiceSystemTags" ma:readOnly="true">
      <xsd:simpleType>
        <xsd:restriction base="dms:Note"/>
      </xsd:simpleType>
    </xsd:element>
    <xsd:element name="ExceptionReason" ma:index="35" nillable="true" ma:displayName="Exception Reason" ma:description="Why we can't meet the Wave1 Timeline" ma:format="Dropdown" ma:internalName="ExceptionReason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latform Blockers"/>
                        <xsd:enumeration value="TimeTaken to Rollout"/>
                        <xsd:enumeration value="TimeTaken to Change &amp; Rollout"/>
                        <xsd:enumeration value="Resourcing"/>
                        <xsd:enumeration value="Exception By Design"/>
                        <xsd:enumeration value="Mythical Man-Month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xceptionDescription" ma:index="36" nillable="true" ma:displayName="Exception Description" ma:format="Dropdown" ma:internalName="ExceptionDescription">
      <xsd:simpleType>
        <xsd:restriction base="dms:Text">
          <xsd:maxLength value="255"/>
        </xsd:restriction>
      </xsd:simpleType>
    </xsd:element>
    <xsd:element name="Owner" ma:index="3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Text"/>
      </xsd:simpleType>
    </xsd:element>
    <xsd:element name="PresentedOn" ma:index="39" nillable="true" ma:displayName="Presented On" ma:format="DateOnly" ma:internalName="PresentedOn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Folder" ma:index="5" nillable="true" ma:displayName="Folder" ma:internalName="Folder" ma:readOnly="false">
      <xsd:simpleType>
        <xsd:restriction base="dms:Text">
          <xsd:maxLength value="255"/>
        </xsd:restriction>
      </xsd:simpleType>
    </xsd:element>
    <xsd:element name="TaxCatchAll" ma:index="27" nillable="true" ma:displayName="Taxonomy Catch All Column" ma:hidden="true" ma:list="{2cacf37e-c0d0-48bd-a2d1-acfec1ae98df}" ma:internalName="TaxCatchAll" ma:showField="CatchAllData" ma:web="92db9a93-4266-4d59-a951-1488a2b91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b9a93-4266-4d59-a951-1488a2b9128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OfTraining xmlns="fc205547-6301-4fed-a6c9-2775ee5907b0" xsi:nil="true"/>
    <_ip_UnifiedCompliancePolicyUIAction xmlns="http://schemas.microsoft.com/sharepoint/v3" xsi:nil="true"/>
    <_Flow_SignoffStatus xmlns="fc205547-6301-4fed-a6c9-2775ee5907b0" xsi:nil="true"/>
    <Remarks xmlns="fc205547-6301-4fed-a6c9-2775ee5907b0" xsi:nil="true"/>
    <Rating xmlns="fc205547-6301-4fed-a6c9-2775ee5907b0" xsi:nil="true"/>
    <Folder xmlns="230e9df3-be65-4c73-a93b-d1236ebd677e" xsi:nil="true"/>
    <_ip_UnifiedCompliancePolicyProperties xmlns="http://schemas.microsoft.com/sharepoint/v3" xsi:nil="true"/>
    <lcf76f155ced4ddcb4097134ff3c332f xmlns="fc205547-6301-4fed-a6c9-2775ee5907b0">
      <Terms xmlns="http://schemas.microsoft.com/office/infopath/2007/PartnerControls"/>
    </lcf76f155ced4ddcb4097134ff3c332f>
    <Comment xmlns="fc205547-6301-4fed-a6c9-2775ee5907b0" xsi:nil="true"/>
    <TaxCatchAll xmlns="230e9df3-be65-4c73-a93b-d1236ebd677e" xsi:nil="true"/>
    <ExceptionReason xmlns="fc205547-6301-4fed-a6c9-2775ee5907b0" xsi:nil="true"/>
    <Owner xmlns="fc205547-6301-4fed-a6c9-2775ee5907b0">
      <UserInfo>
        <DisplayName/>
        <AccountId xsi:nil="true"/>
        <AccountType/>
      </UserInfo>
    </Owner>
    <ExceptionDescription xmlns="fc205547-6301-4fed-a6c9-2775ee5907b0" xsi:nil="true"/>
    <PresentedOn xmlns="fc205547-6301-4fed-a6c9-2775ee5907b0" xsi:nil="true"/>
  </documentManagement>
</p:properties>
</file>

<file path=customXml/itemProps1.xml><?xml version="1.0" encoding="utf-8"?>
<ds:datastoreItem xmlns:ds="http://schemas.openxmlformats.org/officeDocument/2006/customXml" ds:itemID="{5B6BC6B6-04C5-49F3-ACC4-75C6EB852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05547-6301-4fed-a6c9-2775ee5907b0"/>
    <ds:schemaRef ds:uri="230e9df3-be65-4c73-a93b-d1236ebd677e"/>
    <ds:schemaRef ds:uri="92db9a93-4266-4d59-a951-1488a2b91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41B89-9C86-414D-BAB9-D1FF4DEAAC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791D5D-DE76-4D5F-B200-64ACEAACEBE7}">
  <ds:schemaRefs>
    <ds:schemaRef ds:uri="230e9df3-be65-4c73-a93b-d1236ebd677e"/>
    <ds:schemaRef ds:uri="92db9a93-4266-4d59-a951-1488a2b91283"/>
    <ds:schemaRef ds:uri="fc205547-6301-4fed-a6c9-2775ee5907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13463</TotalTime>
  <Words>1437</Words>
  <Application>Microsoft Macintosh PowerPoint</Application>
  <PresentationFormat>Widescreen</PresentationFormat>
  <Paragraphs>288</Paragraphs>
  <Slides>29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Consolas</vt:lpstr>
      <vt:lpstr>Segoe Sans Text</vt:lpstr>
      <vt:lpstr>Segoe Sans Text Semibold</vt:lpstr>
      <vt:lpstr>Segoe Sans Text Semilight</vt:lpstr>
      <vt:lpstr>Segoe UI</vt:lpstr>
      <vt:lpstr>Segoe UI Light</vt:lpstr>
      <vt:lpstr>Segoe UI Semibold</vt:lpstr>
      <vt:lpstr>Segoe UI Semilight</vt:lpstr>
      <vt:lpstr>Segoe UI Variable Small Light</vt:lpstr>
      <vt:lpstr>SFMono-Regular</vt:lpstr>
      <vt:lpstr>Wingdings</vt:lpstr>
      <vt:lpstr>Azure 1</vt:lpstr>
      <vt:lpstr>Microsoft Build 16:9 Template Dark</vt:lpstr>
      <vt:lpstr>Test</vt:lpstr>
      <vt:lpstr>Container Application Load Balancing with  Azure Application Gateway for Containers</vt:lpstr>
      <vt:lpstr>Load Balancing Portfolio</vt:lpstr>
      <vt:lpstr>PowerPoint Presentation</vt:lpstr>
      <vt:lpstr>Application Gateway for Containers (AGC)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Gateway for Containers: Add-on</vt:lpstr>
      <vt:lpstr>Application Gateway for Containers: Load Aware 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Load Balancing with  Azure Application Gateway</dc:title>
  <dc:creator>Jack Stromberg</dc:creator>
  <cp:lastModifiedBy>Omer Feldman</cp:lastModifiedBy>
  <cp:revision>8</cp:revision>
  <dcterms:created xsi:type="dcterms:W3CDTF">2023-09-18T14:40:46Z</dcterms:created>
  <dcterms:modified xsi:type="dcterms:W3CDTF">2025-12-10T13:42:26Z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0x01010052FB403ECFCA38408C46593040879936</vt:lpwstr>
  </property>
  <property fmtid="{D5CDD505-2E9C-101B-9397-08002B2CF9AE}" pid="3" name="MediaServiceImageTags">
    <vt:lpwstr/>
  </property>
</Properties>
</file>